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725C-F87E-FFA1-D79B-6CC960712E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326E9A-5EFD-63D2-BB14-851C44D4F2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090CAE-84F2-CAE2-8679-33DEE34CA176}"/>
              </a:ext>
            </a:extLst>
          </p:cNvPr>
          <p:cNvSpPr>
            <a:spLocks noGrp="1"/>
          </p:cNvSpPr>
          <p:nvPr>
            <p:ph type="dt" sz="half" idx="10"/>
          </p:nvPr>
        </p:nvSpPr>
        <p:spPr/>
        <p:txBody>
          <a:bodyPr/>
          <a:lstStyle/>
          <a:p>
            <a:fld id="{909FFA3E-5683-4BC3-A774-6017FDD12ACE}" type="datetimeFigureOut">
              <a:rPr lang="en-US" smtClean="0"/>
              <a:t>5/6/2022</a:t>
            </a:fld>
            <a:endParaRPr lang="en-US"/>
          </a:p>
        </p:txBody>
      </p:sp>
      <p:sp>
        <p:nvSpPr>
          <p:cNvPr id="5" name="Footer Placeholder 4">
            <a:extLst>
              <a:ext uri="{FF2B5EF4-FFF2-40B4-BE49-F238E27FC236}">
                <a16:creationId xmlns:a16="http://schemas.microsoft.com/office/drawing/2014/main" id="{04F79385-4997-80CB-5ACB-4036694F6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46E93-FC2A-41B5-23E3-EC3D28B5D630}"/>
              </a:ext>
            </a:extLst>
          </p:cNvPr>
          <p:cNvSpPr>
            <a:spLocks noGrp="1"/>
          </p:cNvSpPr>
          <p:nvPr>
            <p:ph type="sldNum" sz="quarter" idx="12"/>
          </p:nvPr>
        </p:nvSpPr>
        <p:spPr/>
        <p:txBody>
          <a:bodyPr/>
          <a:lstStyle/>
          <a:p>
            <a:fld id="{D455427F-BE10-40F3-9F1D-CE5767B4AA77}" type="slidenum">
              <a:rPr lang="en-US" smtClean="0"/>
              <a:t>‹#›</a:t>
            </a:fld>
            <a:endParaRPr lang="en-US"/>
          </a:p>
        </p:txBody>
      </p:sp>
    </p:spTree>
    <p:extLst>
      <p:ext uri="{BB962C8B-B14F-4D97-AF65-F5344CB8AC3E}">
        <p14:creationId xmlns:p14="http://schemas.microsoft.com/office/powerpoint/2010/main" val="1734375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D4A0D-6083-5FF0-21AE-E75DFB0A0C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60250C-20E0-02CC-4672-3929DA4336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1E0C0-024B-05C2-EE15-23A27B20BCEA}"/>
              </a:ext>
            </a:extLst>
          </p:cNvPr>
          <p:cNvSpPr>
            <a:spLocks noGrp="1"/>
          </p:cNvSpPr>
          <p:nvPr>
            <p:ph type="dt" sz="half" idx="10"/>
          </p:nvPr>
        </p:nvSpPr>
        <p:spPr/>
        <p:txBody>
          <a:bodyPr/>
          <a:lstStyle/>
          <a:p>
            <a:fld id="{909FFA3E-5683-4BC3-A774-6017FDD12ACE}" type="datetimeFigureOut">
              <a:rPr lang="en-US" smtClean="0"/>
              <a:t>5/6/2022</a:t>
            </a:fld>
            <a:endParaRPr lang="en-US"/>
          </a:p>
        </p:txBody>
      </p:sp>
      <p:sp>
        <p:nvSpPr>
          <p:cNvPr id="5" name="Footer Placeholder 4">
            <a:extLst>
              <a:ext uri="{FF2B5EF4-FFF2-40B4-BE49-F238E27FC236}">
                <a16:creationId xmlns:a16="http://schemas.microsoft.com/office/drawing/2014/main" id="{AA8910AD-2CF3-E0A3-4B9C-D388E552F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496FC-EDC5-8357-CC97-96159E293E78}"/>
              </a:ext>
            </a:extLst>
          </p:cNvPr>
          <p:cNvSpPr>
            <a:spLocks noGrp="1"/>
          </p:cNvSpPr>
          <p:nvPr>
            <p:ph type="sldNum" sz="quarter" idx="12"/>
          </p:nvPr>
        </p:nvSpPr>
        <p:spPr/>
        <p:txBody>
          <a:bodyPr/>
          <a:lstStyle/>
          <a:p>
            <a:fld id="{D455427F-BE10-40F3-9F1D-CE5767B4AA77}" type="slidenum">
              <a:rPr lang="en-US" smtClean="0"/>
              <a:t>‹#›</a:t>
            </a:fld>
            <a:endParaRPr lang="en-US"/>
          </a:p>
        </p:txBody>
      </p:sp>
    </p:spTree>
    <p:extLst>
      <p:ext uri="{BB962C8B-B14F-4D97-AF65-F5344CB8AC3E}">
        <p14:creationId xmlns:p14="http://schemas.microsoft.com/office/powerpoint/2010/main" val="15619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2E96C0-54B2-7727-17C9-527F589C91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BA527C-0F23-010D-037C-BCF82EC22B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BB0D70-A1A2-B0D5-3EFB-9C1052DBCF18}"/>
              </a:ext>
            </a:extLst>
          </p:cNvPr>
          <p:cNvSpPr>
            <a:spLocks noGrp="1"/>
          </p:cNvSpPr>
          <p:nvPr>
            <p:ph type="dt" sz="half" idx="10"/>
          </p:nvPr>
        </p:nvSpPr>
        <p:spPr/>
        <p:txBody>
          <a:bodyPr/>
          <a:lstStyle/>
          <a:p>
            <a:fld id="{909FFA3E-5683-4BC3-A774-6017FDD12ACE}" type="datetimeFigureOut">
              <a:rPr lang="en-US" smtClean="0"/>
              <a:t>5/6/2022</a:t>
            </a:fld>
            <a:endParaRPr lang="en-US"/>
          </a:p>
        </p:txBody>
      </p:sp>
      <p:sp>
        <p:nvSpPr>
          <p:cNvPr id="5" name="Footer Placeholder 4">
            <a:extLst>
              <a:ext uri="{FF2B5EF4-FFF2-40B4-BE49-F238E27FC236}">
                <a16:creationId xmlns:a16="http://schemas.microsoft.com/office/drawing/2014/main" id="{76062693-790F-1884-A526-0F26533941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7BF57-FEED-D32A-C83B-EB08CCD62E1A}"/>
              </a:ext>
            </a:extLst>
          </p:cNvPr>
          <p:cNvSpPr>
            <a:spLocks noGrp="1"/>
          </p:cNvSpPr>
          <p:nvPr>
            <p:ph type="sldNum" sz="quarter" idx="12"/>
          </p:nvPr>
        </p:nvSpPr>
        <p:spPr/>
        <p:txBody>
          <a:bodyPr/>
          <a:lstStyle/>
          <a:p>
            <a:fld id="{D455427F-BE10-40F3-9F1D-CE5767B4AA77}" type="slidenum">
              <a:rPr lang="en-US" smtClean="0"/>
              <a:t>‹#›</a:t>
            </a:fld>
            <a:endParaRPr lang="en-US"/>
          </a:p>
        </p:txBody>
      </p:sp>
    </p:spTree>
    <p:extLst>
      <p:ext uri="{BB962C8B-B14F-4D97-AF65-F5344CB8AC3E}">
        <p14:creationId xmlns:p14="http://schemas.microsoft.com/office/powerpoint/2010/main" val="586574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D60B-EE2A-1D3D-FAD4-2DAE4F53D2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C4AE2-BF64-EFDB-B94F-2D12A7A9FC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E2528-5C51-F970-6DFE-89A3D852DCEF}"/>
              </a:ext>
            </a:extLst>
          </p:cNvPr>
          <p:cNvSpPr>
            <a:spLocks noGrp="1"/>
          </p:cNvSpPr>
          <p:nvPr>
            <p:ph type="dt" sz="half" idx="10"/>
          </p:nvPr>
        </p:nvSpPr>
        <p:spPr/>
        <p:txBody>
          <a:bodyPr/>
          <a:lstStyle/>
          <a:p>
            <a:fld id="{909FFA3E-5683-4BC3-A774-6017FDD12ACE}" type="datetimeFigureOut">
              <a:rPr lang="en-US" smtClean="0"/>
              <a:t>5/6/2022</a:t>
            </a:fld>
            <a:endParaRPr lang="en-US"/>
          </a:p>
        </p:txBody>
      </p:sp>
      <p:sp>
        <p:nvSpPr>
          <p:cNvPr id="5" name="Footer Placeholder 4">
            <a:extLst>
              <a:ext uri="{FF2B5EF4-FFF2-40B4-BE49-F238E27FC236}">
                <a16:creationId xmlns:a16="http://schemas.microsoft.com/office/drawing/2014/main" id="{6A1B2FF9-3642-A2AF-C6F2-B842295434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CFBBE-E515-6681-666A-D2D33E8E03BE}"/>
              </a:ext>
            </a:extLst>
          </p:cNvPr>
          <p:cNvSpPr>
            <a:spLocks noGrp="1"/>
          </p:cNvSpPr>
          <p:nvPr>
            <p:ph type="sldNum" sz="quarter" idx="12"/>
          </p:nvPr>
        </p:nvSpPr>
        <p:spPr/>
        <p:txBody>
          <a:bodyPr/>
          <a:lstStyle/>
          <a:p>
            <a:fld id="{D455427F-BE10-40F3-9F1D-CE5767B4AA77}" type="slidenum">
              <a:rPr lang="en-US" smtClean="0"/>
              <a:t>‹#›</a:t>
            </a:fld>
            <a:endParaRPr lang="en-US"/>
          </a:p>
        </p:txBody>
      </p:sp>
    </p:spTree>
    <p:extLst>
      <p:ext uri="{BB962C8B-B14F-4D97-AF65-F5344CB8AC3E}">
        <p14:creationId xmlns:p14="http://schemas.microsoft.com/office/powerpoint/2010/main" val="1293523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48D4D-6EF7-4B5F-0F28-DCBD5AD620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9CC3D7-BE1C-4DF9-38C1-52C3AFF499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F9A22-99C9-9755-E17A-68F2472E0C1E}"/>
              </a:ext>
            </a:extLst>
          </p:cNvPr>
          <p:cNvSpPr>
            <a:spLocks noGrp="1"/>
          </p:cNvSpPr>
          <p:nvPr>
            <p:ph type="dt" sz="half" idx="10"/>
          </p:nvPr>
        </p:nvSpPr>
        <p:spPr/>
        <p:txBody>
          <a:bodyPr/>
          <a:lstStyle/>
          <a:p>
            <a:fld id="{909FFA3E-5683-4BC3-A774-6017FDD12ACE}" type="datetimeFigureOut">
              <a:rPr lang="en-US" smtClean="0"/>
              <a:t>5/6/2022</a:t>
            </a:fld>
            <a:endParaRPr lang="en-US"/>
          </a:p>
        </p:txBody>
      </p:sp>
      <p:sp>
        <p:nvSpPr>
          <p:cNvPr id="5" name="Footer Placeholder 4">
            <a:extLst>
              <a:ext uri="{FF2B5EF4-FFF2-40B4-BE49-F238E27FC236}">
                <a16:creationId xmlns:a16="http://schemas.microsoft.com/office/drawing/2014/main" id="{23B93770-9D7B-2BB1-DAD3-6BD5B44EE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15A1E5-9986-4748-8C73-A10E3465E6B5}"/>
              </a:ext>
            </a:extLst>
          </p:cNvPr>
          <p:cNvSpPr>
            <a:spLocks noGrp="1"/>
          </p:cNvSpPr>
          <p:nvPr>
            <p:ph type="sldNum" sz="quarter" idx="12"/>
          </p:nvPr>
        </p:nvSpPr>
        <p:spPr/>
        <p:txBody>
          <a:bodyPr/>
          <a:lstStyle/>
          <a:p>
            <a:fld id="{D455427F-BE10-40F3-9F1D-CE5767B4AA77}" type="slidenum">
              <a:rPr lang="en-US" smtClean="0"/>
              <a:t>‹#›</a:t>
            </a:fld>
            <a:endParaRPr lang="en-US"/>
          </a:p>
        </p:txBody>
      </p:sp>
    </p:spTree>
    <p:extLst>
      <p:ext uri="{BB962C8B-B14F-4D97-AF65-F5344CB8AC3E}">
        <p14:creationId xmlns:p14="http://schemas.microsoft.com/office/powerpoint/2010/main" val="122173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0ED9F-236E-8E66-B144-8FAD123663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F2DDFA-3033-F9E8-2359-29B37DA916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E8E384-79F2-A056-7FE1-24248C8573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2153F-2BD2-6FE8-B97A-DB1555876BB0}"/>
              </a:ext>
            </a:extLst>
          </p:cNvPr>
          <p:cNvSpPr>
            <a:spLocks noGrp="1"/>
          </p:cNvSpPr>
          <p:nvPr>
            <p:ph type="dt" sz="half" idx="10"/>
          </p:nvPr>
        </p:nvSpPr>
        <p:spPr/>
        <p:txBody>
          <a:bodyPr/>
          <a:lstStyle/>
          <a:p>
            <a:fld id="{909FFA3E-5683-4BC3-A774-6017FDD12ACE}" type="datetimeFigureOut">
              <a:rPr lang="en-US" smtClean="0"/>
              <a:t>5/6/2022</a:t>
            </a:fld>
            <a:endParaRPr lang="en-US"/>
          </a:p>
        </p:txBody>
      </p:sp>
      <p:sp>
        <p:nvSpPr>
          <p:cNvPr id="6" name="Footer Placeholder 5">
            <a:extLst>
              <a:ext uri="{FF2B5EF4-FFF2-40B4-BE49-F238E27FC236}">
                <a16:creationId xmlns:a16="http://schemas.microsoft.com/office/drawing/2014/main" id="{79DC8FB2-6769-C79C-44FB-D63052D562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2DA7-74BF-B4CA-6492-142B0303E46F}"/>
              </a:ext>
            </a:extLst>
          </p:cNvPr>
          <p:cNvSpPr>
            <a:spLocks noGrp="1"/>
          </p:cNvSpPr>
          <p:nvPr>
            <p:ph type="sldNum" sz="quarter" idx="12"/>
          </p:nvPr>
        </p:nvSpPr>
        <p:spPr/>
        <p:txBody>
          <a:bodyPr/>
          <a:lstStyle/>
          <a:p>
            <a:fld id="{D455427F-BE10-40F3-9F1D-CE5767B4AA77}" type="slidenum">
              <a:rPr lang="en-US" smtClean="0"/>
              <a:t>‹#›</a:t>
            </a:fld>
            <a:endParaRPr lang="en-US"/>
          </a:p>
        </p:txBody>
      </p:sp>
    </p:spTree>
    <p:extLst>
      <p:ext uri="{BB962C8B-B14F-4D97-AF65-F5344CB8AC3E}">
        <p14:creationId xmlns:p14="http://schemas.microsoft.com/office/powerpoint/2010/main" val="1061815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667B-6D14-84AC-6D33-EF29E27F60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9F5796-3101-4D82-906F-E5DFB83692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88066C-C509-5BD1-69F0-D5B0BC5E0D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41BC6B-9352-28CC-6FE0-2A3DF6CD3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73682B-410E-4E70-3BC0-771E9A175E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F30468-D90A-0D4C-BE88-951CD12BDC12}"/>
              </a:ext>
            </a:extLst>
          </p:cNvPr>
          <p:cNvSpPr>
            <a:spLocks noGrp="1"/>
          </p:cNvSpPr>
          <p:nvPr>
            <p:ph type="dt" sz="half" idx="10"/>
          </p:nvPr>
        </p:nvSpPr>
        <p:spPr/>
        <p:txBody>
          <a:bodyPr/>
          <a:lstStyle/>
          <a:p>
            <a:fld id="{909FFA3E-5683-4BC3-A774-6017FDD12ACE}" type="datetimeFigureOut">
              <a:rPr lang="en-US" smtClean="0"/>
              <a:t>5/6/2022</a:t>
            </a:fld>
            <a:endParaRPr lang="en-US"/>
          </a:p>
        </p:txBody>
      </p:sp>
      <p:sp>
        <p:nvSpPr>
          <p:cNvPr id="8" name="Footer Placeholder 7">
            <a:extLst>
              <a:ext uri="{FF2B5EF4-FFF2-40B4-BE49-F238E27FC236}">
                <a16:creationId xmlns:a16="http://schemas.microsoft.com/office/drawing/2014/main" id="{A01DA8B7-9A8A-274B-6144-3D0F80BACB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55EE77-AE91-7753-56A9-29AD91F3F3B4}"/>
              </a:ext>
            </a:extLst>
          </p:cNvPr>
          <p:cNvSpPr>
            <a:spLocks noGrp="1"/>
          </p:cNvSpPr>
          <p:nvPr>
            <p:ph type="sldNum" sz="quarter" idx="12"/>
          </p:nvPr>
        </p:nvSpPr>
        <p:spPr/>
        <p:txBody>
          <a:bodyPr/>
          <a:lstStyle/>
          <a:p>
            <a:fld id="{D455427F-BE10-40F3-9F1D-CE5767B4AA77}" type="slidenum">
              <a:rPr lang="en-US" smtClean="0"/>
              <a:t>‹#›</a:t>
            </a:fld>
            <a:endParaRPr lang="en-US"/>
          </a:p>
        </p:txBody>
      </p:sp>
    </p:spTree>
    <p:extLst>
      <p:ext uri="{BB962C8B-B14F-4D97-AF65-F5344CB8AC3E}">
        <p14:creationId xmlns:p14="http://schemas.microsoft.com/office/powerpoint/2010/main" val="2029720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A894D-6454-FA3A-840F-9D7C4EE95B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C5A398-5F6B-ECD1-91F5-5FCB775F69E5}"/>
              </a:ext>
            </a:extLst>
          </p:cNvPr>
          <p:cNvSpPr>
            <a:spLocks noGrp="1"/>
          </p:cNvSpPr>
          <p:nvPr>
            <p:ph type="dt" sz="half" idx="10"/>
          </p:nvPr>
        </p:nvSpPr>
        <p:spPr/>
        <p:txBody>
          <a:bodyPr/>
          <a:lstStyle/>
          <a:p>
            <a:fld id="{909FFA3E-5683-4BC3-A774-6017FDD12ACE}" type="datetimeFigureOut">
              <a:rPr lang="en-US" smtClean="0"/>
              <a:t>5/6/2022</a:t>
            </a:fld>
            <a:endParaRPr lang="en-US"/>
          </a:p>
        </p:txBody>
      </p:sp>
      <p:sp>
        <p:nvSpPr>
          <p:cNvPr id="4" name="Footer Placeholder 3">
            <a:extLst>
              <a:ext uri="{FF2B5EF4-FFF2-40B4-BE49-F238E27FC236}">
                <a16:creationId xmlns:a16="http://schemas.microsoft.com/office/drawing/2014/main" id="{63D2EC7D-E6C0-5589-716E-D545D85F99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880370-45A3-926C-F5EE-D4471D721FA8}"/>
              </a:ext>
            </a:extLst>
          </p:cNvPr>
          <p:cNvSpPr>
            <a:spLocks noGrp="1"/>
          </p:cNvSpPr>
          <p:nvPr>
            <p:ph type="sldNum" sz="quarter" idx="12"/>
          </p:nvPr>
        </p:nvSpPr>
        <p:spPr/>
        <p:txBody>
          <a:bodyPr/>
          <a:lstStyle/>
          <a:p>
            <a:fld id="{D455427F-BE10-40F3-9F1D-CE5767B4AA77}" type="slidenum">
              <a:rPr lang="en-US" smtClean="0"/>
              <a:t>‹#›</a:t>
            </a:fld>
            <a:endParaRPr lang="en-US"/>
          </a:p>
        </p:txBody>
      </p:sp>
    </p:spTree>
    <p:extLst>
      <p:ext uri="{BB962C8B-B14F-4D97-AF65-F5344CB8AC3E}">
        <p14:creationId xmlns:p14="http://schemas.microsoft.com/office/powerpoint/2010/main" val="369572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17D177-AA90-969C-B51C-2750D0CB064E}"/>
              </a:ext>
            </a:extLst>
          </p:cNvPr>
          <p:cNvSpPr>
            <a:spLocks noGrp="1"/>
          </p:cNvSpPr>
          <p:nvPr>
            <p:ph type="dt" sz="half" idx="10"/>
          </p:nvPr>
        </p:nvSpPr>
        <p:spPr/>
        <p:txBody>
          <a:bodyPr/>
          <a:lstStyle/>
          <a:p>
            <a:fld id="{909FFA3E-5683-4BC3-A774-6017FDD12ACE}" type="datetimeFigureOut">
              <a:rPr lang="en-US" smtClean="0"/>
              <a:t>5/6/2022</a:t>
            </a:fld>
            <a:endParaRPr lang="en-US"/>
          </a:p>
        </p:txBody>
      </p:sp>
      <p:sp>
        <p:nvSpPr>
          <p:cNvPr id="3" name="Footer Placeholder 2">
            <a:extLst>
              <a:ext uri="{FF2B5EF4-FFF2-40B4-BE49-F238E27FC236}">
                <a16:creationId xmlns:a16="http://schemas.microsoft.com/office/drawing/2014/main" id="{F0CE2C38-8A65-2495-B65B-81AAC43F0D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068711-5538-73B9-B274-F7D80D0A5775}"/>
              </a:ext>
            </a:extLst>
          </p:cNvPr>
          <p:cNvSpPr>
            <a:spLocks noGrp="1"/>
          </p:cNvSpPr>
          <p:nvPr>
            <p:ph type="sldNum" sz="quarter" idx="12"/>
          </p:nvPr>
        </p:nvSpPr>
        <p:spPr/>
        <p:txBody>
          <a:bodyPr/>
          <a:lstStyle/>
          <a:p>
            <a:fld id="{D455427F-BE10-40F3-9F1D-CE5767B4AA77}" type="slidenum">
              <a:rPr lang="en-US" smtClean="0"/>
              <a:t>‹#›</a:t>
            </a:fld>
            <a:endParaRPr lang="en-US"/>
          </a:p>
        </p:txBody>
      </p:sp>
    </p:spTree>
    <p:extLst>
      <p:ext uri="{BB962C8B-B14F-4D97-AF65-F5344CB8AC3E}">
        <p14:creationId xmlns:p14="http://schemas.microsoft.com/office/powerpoint/2010/main" val="3313681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D1CB-B7C2-FBD6-D954-DFD8E3F20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0FA6BE-2C05-A327-7890-6B96493F12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236E02-0CFD-CFE3-5F69-094E0D209B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9D57FE-8078-5998-4435-878A65E3ECAF}"/>
              </a:ext>
            </a:extLst>
          </p:cNvPr>
          <p:cNvSpPr>
            <a:spLocks noGrp="1"/>
          </p:cNvSpPr>
          <p:nvPr>
            <p:ph type="dt" sz="half" idx="10"/>
          </p:nvPr>
        </p:nvSpPr>
        <p:spPr/>
        <p:txBody>
          <a:bodyPr/>
          <a:lstStyle/>
          <a:p>
            <a:fld id="{909FFA3E-5683-4BC3-A774-6017FDD12ACE}" type="datetimeFigureOut">
              <a:rPr lang="en-US" smtClean="0"/>
              <a:t>5/6/2022</a:t>
            </a:fld>
            <a:endParaRPr lang="en-US"/>
          </a:p>
        </p:txBody>
      </p:sp>
      <p:sp>
        <p:nvSpPr>
          <p:cNvPr id="6" name="Footer Placeholder 5">
            <a:extLst>
              <a:ext uri="{FF2B5EF4-FFF2-40B4-BE49-F238E27FC236}">
                <a16:creationId xmlns:a16="http://schemas.microsoft.com/office/drawing/2014/main" id="{43820CDD-D774-345E-0F57-0E48820C37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13C4E-2552-D7C8-2BB1-73A7C5FCFF3C}"/>
              </a:ext>
            </a:extLst>
          </p:cNvPr>
          <p:cNvSpPr>
            <a:spLocks noGrp="1"/>
          </p:cNvSpPr>
          <p:nvPr>
            <p:ph type="sldNum" sz="quarter" idx="12"/>
          </p:nvPr>
        </p:nvSpPr>
        <p:spPr/>
        <p:txBody>
          <a:bodyPr/>
          <a:lstStyle/>
          <a:p>
            <a:fld id="{D455427F-BE10-40F3-9F1D-CE5767B4AA77}" type="slidenum">
              <a:rPr lang="en-US" smtClean="0"/>
              <a:t>‹#›</a:t>
            </a:fld>
            <a:endParaRPr lang="en-US"/>
          </a:p>
        </p:txBody>
      </p:sp>
    </p:spTree>
    <p:extLst>
      <p:ext uri="{BB962C8B-B14F-4D97-AF65-F5344CB8AC3E}">
        <p14:creationId xmlns:p14="http://schemas.microsoft.com/office/powerpoint/2010/main" val="193581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F8C0-AFB1-8D61-C6B3-0E52CBDEF6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C4103B-4C20-DBA7-7D45-19F63CC550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374752-ED8C-2DD1-C0EF-9880DE37E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E8086F-2DC5-ED65-09CD-14C0340CA82A}"/>
              </a:ext>
            </a:extLst>
          </p:cNvPr>
          <p:cNvSpPr>
            <a:spLocks noGrp="1"/>
          </p:cNvSpPr>
          <p:nvPr>
            <p:ph type="dt" sz="half" idx="10"/>
          </p:nvPr>
        </p:nvSpPr>
        <p:spPr/>
        <p:txBody>
          <a:bodyPr/>
          <a:lstStyle/>
          <a:p>
            <a:fld id="{909FFA3E-5683-4BC3-A774-6017FDD12ACE}" type="datetimeFigureOut">
              <a:rPr lang="en-US" smtClean="0"/>
              <a:t>5/6/2022</a:t>
            </a:fld>
            <a:endParaRPr lang="en-US"/>
          </a:p>
        </p:txBody>
      </p:sp>
      <p:sp>
        <p:nvSpPr>
          <p:cNvPr id="6" name="Footer Placeholder 5">
            <a:extLst>
              <a:ext uri="{FF2B5EF4-FFF2-40B4-BE49-F238E27FC236}">
                <a16:creationId xmlns:a16="http://schemas.microsoft.com/office/drawing/2014/main" id="{9CDE7F18-ABD5-66EE-6A1B-8B4F30FB79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D23B2-36DC-0A6D-8A8C-331E60687F6B}"/>
              </a:ext>
            </a:extLst>
          </p:cNvPr>
          <p:cNvSpPr>
            <a:spLocks noGrp="1"/>
          </p:cNvSpPr>
          <p:nvPr>
            <p:ph type="sldNum" sz="quarter" idx="12"/>
          </p:nvPr>
        </p:nvSpPr>
        <p:spPr/>
        <p:txBody>
          <a:bodyPr/>
          <a:lstStyle/>
          <a:p>
            <a:fld id="{D455427F-BE10-40F3-9F1D-CE5767B4AA77}" type="slidenum">
              <a:rPr lang="en-US" smtClean="0"/>
              <a:t>‹#›</a:t>
            </a:fld>
            <a:endParaRPr lang="en-US"/>
          </a:p>
        </p:txBody>
      </p:sp>
    </p:spTree>
    <p:extLst>
      <p:ext uri="{BB962C8B-B14F-4D97-AF65-F5344CB8AC3E}">
        <p14:creationId xmlns:p14="http://schemas.microsoft.com/office/powerpoint/2010/main" val="3275894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86F28C-64BF-E254-2750-6D17C44359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3F8C51-BEB9-85BC-EE21-1E60AD55C1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35BDB-6A42-6D0E-A52F-38B325A58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FFA3E-5683-4BC3-A774-6017FDD12ACE}" type="datetimeFigureOut">
              <a:rPr lang="en-US" smtClean="0"/>
              <a:t>5/6/2022</a:t>
            </a:fld>
            <a:endParaRPr lang="en-US"/>
          </a:p>
        </p:txBody>
      </p:sp>
      <p:sp>
        <p:nvSpPr>
          <p:cNvPr id="5" name="Footer Placeholder 4">
            <a:extLst>
              <a:ext uri="{FF2B5EF4-FFF2-40B4-BE49-F238E27FC236}">
                <a16:creationId xmlns:a16="http://schemas.microsoft.com/office/drawing/2014/main" id="{A2528C5F-8B33-CA4B-42CC-B6438FE3C5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666EEA-8410-C08C-458D-8B4D3D149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55427F-BE10-40F3-9F1D-CE5767B4AA77}" type="slidenum">
              <a:rPr lang="en-US" smtClean="0"/>
              <a:t>‹#›</a:t>
            </a:fld>
            <a:endParaRPr lang="en-US"/>
          </a:p>
        </p:txBody>
      </p:sp>
    </p:spTree>
    <p:extLst>
      <p:ext uri="{BB962C8B-B14F-4D97-AF65-F5344CB8AC3E}">
        <p14:creationId xmlns:p14="http://schemas.microsoft.com/office/powerpoint/2010/main" val="1392138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Tunnel_Setup_Protocol" TargetMode="External"/><Relationship Id="rId2" Type="http://schemas.openxmlformats.org/officeDocument/2006/relationships/hyperlink" Target="https://en.wikipedia.org/wiki/6in4" TargetMode="External"/><Relationship Id="rId1" Type="http://schemas.openxmlformats.org/officeDocument/2006/relationships/slideLayout" Target="../slideLayouts/slideLayout2.xml"/><Relationship Id="rId4" Type="http://schemas.openxmlformats.org/officeDocument/2006/relationships/hyperlink" Target="https://en.wikipedia.org/wiki/Anything_In_Anyth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powershell/module/nettcpip/test-netconnection" TargetMode="External"/><Relationship Id="rId2" Type="http://schemas.openxmlformats.org/officeDocument/2006/relationships/hyperlink" Target="https://en.wikipedia.org/wiki/Netcat"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docs.microsoft.com/powershell/module/nettcpip/test-netconnection" TargetMode="External"/><Relationship Id="rId4" Type="http://schemas.openxmlformats.org/officeDocument/2006/relationships/hyperlink" Target="https://en.wikipedia.org/wiki/Netca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235D983-B51B-0633-2EDB-1A710AE8F837}"/>
              </a:ext>
            </a:extLst>
          </p:cNvPr>
          <p:cNvPicPr>
            <a:picLocks noChangeAspect="1"/>
          </p:cNvPicPr>
          <p:nvPr/>
        </p:nvPicPr>
        <p:blipFill>
          <a:blip r:embed="rId2"/>
          <a:stretch>
            <a:fillRect/>
          </a:stretch>
        </p:blipFill>
        <p:spPr>
          <a:xfrm>
            <a:off x="643467" y="2595081"/>
            <a:ext cx="5294716" cy="1667836"/>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5A31A66D-BD66-C52D-CAAF-4EAE2BE64EDE}"/>
              </a:ext>
            </a:extLst>
          </p:cNvPr>
          <p:cNvPicPr>
            <a:picLocks noChangeAspect="1"/>
          </p:cNvPicPr>
          <p:nvPr/>
        </p:nvPicPr>
        <p:blipFill>
          <a:blip r:embed="rId3"/>
          <a:stretch>
            <a:fillRect/>
          </a:stretch>
        </p:blipFill>
        <p:spPr>
          <a:xfrm>
            <a:off x="6253817" y="2561991"/>
            <a:ext cx="5294715" cy="1734018"/>
          </a:xfrm>
          <a:prstGeom prst="rect">
            <a:avLst/>
          </a:prstGeom>
        </p:spPr>
      </p:pic>
    </p:spTree>
    <p:extLst>
      <p:ext uri="{BB962C8B-B14F-4D97-AF65-F5344CB8AC3E}">
        <p14:creationId xmlns:p14="http://schemas.microsoft.com/office/powerpoint/2010/main" val="2596982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9F67-D10A-7394-F116-28D4D7904CB5}"/>
              </a:ext>
            </a:extLst>
          </p:cNvPr>
          <p:cNvSpPr>
            <a:spLocks noGrp="1"/>
          </p:cNvSpPr>
          <p:nvPr>
            <p:ph type="title"/>
          </p:nvPr>
        </p:nvSpPr>
        <p:spPr>
          <a:xfrm>
            <a:off x="83976" y="127569"/>
            <a:ext cx="5081833" cy="822652"/>
          </a:xfrm>
        </p:spPr>
        <p:txBody>
          <a:bodyPr/>
          <a:lstStyle/>
          <a:p>
            <a:r>
              <a:rPr lang="en-US" b="0" i="0" dirty="0">
                <a:solidFill>
                  <a:srgbClr val="1F1F1F"/>
                </a:solidFill>
                <a:effectLst/>
                <a:latin typeface="Source Sans Pro" panose="020B0503030403020204" pitchFamily="34" charset="0"/>
              </a:rPr>
              <a:t>Public DNS Servers</a:t>
            </a:r>
            <a:endParaRPr lang="en-US" dirty="0"/>
          </a:p>
        </p:txBody>
      </p:sp>
      <p:pic>
        <p:nvPicPr>
          <p:cNvPr id="6" name="Picture 5">
            <a:extLst>
              <a:ext uri="{FF2B5EF4-FFF2-40B4-BE49-F238E27FC236}">
                <a16:creationId xmlns:a16="http://schemas.microsoft.com/office/drawing/2014/main" id="{BAF337DF-062A-B45D-61EC-4FB25DB09CD4}"/>
              </a:ext>
            </a:extLst>
          </p:cNvPr>
          <p:cNvPicPr>
            <a:picLocks noChangeAspect="1"/>
          </p:cNvPicPr>
          <p:nvPr/>
        </p:nvPicPr>
        <p:blipFill>
          <a:blip r:embed="rId2"/>
          <a:stretch>
            <a:fillRect/>
          </a:stretch>
        </p:blipFill>
        <p:spPr>
          <a:xfrm>
            <a:off x="83976" y="876534"/>
            <a:ext cx="6550090" cy="1454113"/>
          </a:xfrm>
          <a:prstGeom prst="rect">
            <a:avLst/>
          </a:prstGeom>
        </p:spPr>
      </p:pic>
      <p:pic>
        <p:nvPicPr>
          <p:cNvPr id="8" name="Picture 7">
            <a:extLst>
              <a:ext uri="{FF2B5EF4-FFF2-40B4-BE49-F238E27FC236}">
                <a16:creationId xmlns:a16="http://schemas.microsoft.com/office/drawing/2014/main" id="{9F84D9E6-185B-1648-014C-211110A6B1BB}"/>
              </a:ext>
            </a:extLst>
          </p:cNvPr>
          <p:cNvPicPr>
            <a:picLocks noChangeAspect="1"/>
          </p:cNvPicPr>
          <p:nvPr/>
        </p:nvPicPr>
        <p:blipFill>
          <a:blip r:embed="rId3"/>
          <a:stretch>
            <a:fillRect/>
          </a:stretch>
        </p:blipFill>
        <p:spPr>
          <a:xfrm>
            <a:off x="6864054" y="634482"/>
            <a:ext cx="5243970" cy="1579244"/>
          </a:xfrm>
          <a:prstGeom prst="rect">
            <a:avLst/>
          </a:prstGeom>
        </p:spPr>
      </p:pic>
      <p:pic>
        <p:nvPicPr>
          <p:cNvPr id="10" name="Picture 9">
            <a:extLst>
              <a:ext uri="{FF2B5EF4-FFF2-40B4-BE49-F238E27FC236}">
                <a16:creationId xmlns:a16="http://schemas.microsoft.com/office/drawing/2014/main" id="{01476279-A1CA-499E-95DB-5465C730368A}"/>
              </a:ext>
            </a:extLst>
          </p:cNvPr>
          <p:cNvPicPr>
            <a:picLocks noChangeAspect="1"/>
          </p:cNvPicPr>
          <p:nvPr/>
        </p:nvPicPr>
        <p:blipFill>
          <a:blip r:embed="rId4"/>
          <a:stretch>
            <a:fillRect/>
          </a:stretch>
        </p:blipFill>
        <p:spPr>
          <a:xfrm>
            <a:off x="6864054" y="2213726"/>
            <a:ext cx="5081833" cy="733460"/>
          </a:xfrm>
          <a:prstGeom prst="rect">
            <a:avLst/>
          </a:prstGeom>
        </p:spPr>
      </p:pic>
      <p:sp>
        <p:nvSpPr>
          <p:cNvPr id="11" name="TextBox 10">
            <a:extLst>
              <a:ext uri="{FF2B5EF4-FFF2-40B4-BE49-F238E27FC236}">
                <a16:creationId xmlns:a16="http://schemas.microsoft.com/office/drawing/2014/main" id="{0279FB56-06D8-87ED-F94B-EC3B39ECF887}"/>
              </a:ext>
            </a:extLst>
          </p:cNvPr>
          <p:cNvSpPr txBox="1"/>
          <p:nvPr/>
        </p:nvSpPr>
        <p:spPr>
          <a:xfrm>
            <a:off x="6427889" y="3059668"/>
            <a:ext cx="5473958" cy="369332"/>
          </a:xfrm>
          <a:prstGeom prst="rect">
            <a:avLst/>
          </a:prstGeom>
          <a:noFill/>
        </p:spPr>
        <p:txBody>
          <a:bodyPr wrap="square" rtlCol="0">
            <a:spAutoFit/>
          </a:bodyPr>
          <a:lstStyle/>
          <a:p>
            <a:r>
              <a:rPr lang="en-US" dirty="0"/>
              <a:t>Google host their free DNS server at 8.8.8.8 and 8.8.8.4</a:t>
            </a:r>
          </a:p>
        </p:txBody>
      </p:sp>
      <p:pic>
        <p:nvPicPr>
          <p:cNvPr id="13" name="Picture 12">
            <a:extLst>
              <a:ext uri="{FF2B5EF4-FFF2-40B4-BE49-F238E27FC236}">
                <a16:creationId xmlns:a16="http://schemas.microsoft.com/office/drawing/2014/main" id="{4CE95694-0177-2F62-4195-A7E7EFFE57D0}"/>
              </a:ext>
            </a:extLst>
          </p:cNvPr>
          <p:cNvPicPr>
            <a:picLocks noChangeAspect="1"/>
          </p:cNvPicPr>
          <p:nvPr/>
        </p:nvPicPr>
        <p:blipFill>
          <a:blip r:embed="rId5"/>
          <a:stretch>
            <a:fillRect/>
          </a:stretch>
        </p:blipFill>
        <p:spPr>
          <a:xfrm>
            <a:off x="232362" y="2641106"/>
            <a:ext cx="6195527" cy="3266673"/>
          </a:xfrm>
          <a:prstGeom prst="rect">
            <a:avLst/>
          </a:prstGeom>
        </p:spPr>
      </p:pic>
      <p:pic>
        <p:nvPicPr>
          <p:cNvPr id="15" name="Picture 14">
            <a:extLst>
              <a:ext uri="{FF2B5EF4-FFF2-40B4-BE49-F238E27FC236}">
                <a16:creationId xmlns:a16="http://schemas.microsoft.com/office/drawing/2014/main" id="{05B46086-4620-C698-E46E-E005C1C16EB7}"/>
              </a:ext>
            </a:extLst>
          </p:cNvPr>
          <p:cNvPicPr>
            <a:picLocks noChangeAspect="1"/>
          </p:cNvPicPr>
          <p:nvPr/>
        </p:nvPicPr>
        <p:blipFill>
          <a:blip r:embed="rId6"/>
          <a:stretch>
            <a:fillRect/>
          </a:stretch>
        </p:blipFill>
        <p:spPr>
          <a:xfrm>
            <a:off x="6634066" y="3879446"/>
            <a:ext cx="5046292" cy="1448361"/>
          </a:xfrm>
          <a:prstGeom prst="rect">
            <a:avLst/>
          </a:prstGeom>
        </p:spPr>
      </p:pic>
      <p:sp>
        <p:nvSpPr>
          <p:cNvPr id="18" name="TextBox 17">
            <a:extLst>
              <a:ext uri="{FF2B5EF4-FFF2-40B4-BE49-F238E27FC236}">
                <a16:creationId xmlns:a16="http://schemas.microsoft.com/office/drawing/2014/main" id="{F877D9B8-9044-F396-F024-43FD706FC68D}"/>
              </a:ext>
            </a:extLst>
          </p:cNvPr>
          <p:cNvSpPr txBox="1"/>
          <p:nvPr/>
        </p:nvSpPr>
        <p:spPr>
          <a:xfrm>
            <a:off x="6864054" y="5440680"/>
            <a:ext cx="3953298" cy="369332"/>
          </a:xfrm>
          <a:prstGeom prst="rect">
            <a:avLst/>
          </a:prstGeom>
          <a:noFill/>
        </p:spPr>
        <p:txBody>
          <a:bodyPr wrap="square" rtlCol="0">
            <a:spAutoFit/>
          </a:bodyPr>
          <a:lstStyle/>
          <a:p>
            <a:r>
              <a:rPr lang="en-US" dirty="0"/>
              <a:t>Internet Service Provider (ISP)</a:t>
            </a:r>
          </a:p>
        </p:txBody>
      </p:sp>
    </p:spTree>
    <p:extLst>
      <p:ext uri="{BB962C8B-B14F-4D97-AF65-F5344CB8AC3E}">
        <p14:creationId xmlns:p14="http://schemas.microsoft.com/office/powerpoint/2010/main" val="844794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21C3-1ECF-EAE1-8B32-791A3FBB6A58}"/>
              </a:ext>
            </a:extLst>
          </p:cNvPr>
          <p:cNvSpPr>
            <a:spLocks noGrp="1"/>
          </p:cNvSpPr>
          <p:nvPr>
            <p:ph type="title"/>
          </p:nvPr>
        </p:nvSpPr>
        <p:spPr>
          <a:xfrm>
            <a:off x="0" y="0"/>
            <a:ext cx="7738872" cy="841883"/>
          </a:xfrm>
        </p:spPr>
        <p:txBody>
          <a:bodyPr/>
          <a:lstStyle/>
          <a:p>
            <a:r>
              <a:rPr lang="en-US" b="0" i="0" dirty="0">
                <a:solidFill>
                  <a:srgbClr val="1F1F1F"/>
                </a:solidFill>
                <a:effectLst/>
                <a:latin typeface="Source Sans Pro" panose="020B0503030403020204" pitchFamily="34" charset="0"/>
              </a:rPr>
              <a:t>DNS Registration and Expiration</a:t>
            </a:r>
            <a:endParaRPr lang="en-US" dirty="0"/>
          </a:p>
        </p:txBody>
      </p:sp>
      <p:pic>
        <p:nvPicPr>
          <p:cNvPr id="5" name="Picture 4">
            <a:extLst>
              <a:ext uri="{FF2B5EF4-FFF2-40B4-BE49-F238E27FC236}">
                <a16:creationId xmlns:a16="http://schemas.microsoft.com/office/drawing/2014/main" id="{D426D1CE-A36E-822B-7172-4390D0A0FF4A}"/>
              </a:ext>
            </a:extLst>
          </p:cNvPr>
          <p:cNvPicPr>
            <a:picLocks noChangeAspect="1"/>
          </p:cNvPicPr>
          <p:nvPr/>
        </p:nvPicPr>
        <p:blipFill>
          <a:blip r:embed="rId2"/>
          <a:stretch>
            <a:fillRect/>
          </a:stretch>
        </p:blipFill>
        <p:spPr>
          <a:xfrm>
            <a:off x="116632" y="700061"/>
            <a:ext cx="5691673" cy="2020876"/>
          </a:xfrm>
          <a:prstGeom prst="rect">
            <a:avLst/>
          </a:prstGeom>
        </p:spPr>
      </p:pic>
      <p:sp>
        <p:nvSpPr>
          <p:cNvPr id="7" name="Title 1">
            <a:extLst>
              <a:ext uri="{FF2B5EF4-FFF2-40B4-BE49-F238E27FC236}">
                <a16:creationId xmlns:a16="http://schemas.microsoft.com/office/drawing/2014/main" id="{DB9058FF-0C14-48FC-A4BA-E4D5ACE1F628}"/>
              </a:ext>
            </a:extLst>
          </p:cNvPr>
          <p:cNvSpPr txBox="1">
            <a:spLocks/>
          </p:cNvSpPr>
          <p:nvPr/>
        </p:nvSpPr>
        <p:spPr>
          <a:xfrm>
            <a:off x="7840824" y="841883"/>
            <a:ext cx="2904934" cy="7322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1F1F1F"/>
                </a:solidFill>
                <a:latin typeface="Source Sans Pro" panose="020B0503030403020204" pitchFamily="34" charset="0"/>
              </a:rPr>
              <a:t>Hosts Files</a:t>
            </a:r>
            <a:endParaRPr lang="en-US" dirty="0"/>
          </a:p>
        </p:txBody>
      </p:sp>
      <p:pic>
        <p:nvPicPr>
          <p:cNvPr id="9" name="Picture 8">
            <a:extLst>
              <a:ext uri="{FF2B5EF4-FFF2-40B4-BE49-F238E27FC236}">
                <a16:creationId xmlns:a16="http://schemas.microsoft.com/office/drawing/2014/main" id="{DAF836C5-0E93-3F1C-D520-C6C21230D496}"/>
              </a:ext>
            </a:extLst>
          </p:cNvPr>
          <p:cNvPicPr>
            <a:picLocks noChangeAspect="1"/>
          </p:cNvPicPr>
          <p:nvPr/>
        </p:nvPicPr>
        <p:blipFill>
          <a:blip r:embed="rId3"/>
          <a:stretch>
            <a:fillRect/>
          </a:stretch>
        </p:blipFill>
        <p:spPr>
          <a:xfrm>
            <a:off x="6106676" y="1620451"/>
            <a:ext cx="5908043" cy="1267069"/>
          </a:xfrm>
          <a:prstGeom prst="rect">
            <a:avLst/>
          </a:prstGeom>
        </p:spPr>
      </p:pic>
      <p:pic>
        <p:nvPicPr>
          <p:cNvPr id="11" name="Picture 10">
            <a:extLst>
              <a:ext uri="{FF2B5EF4-FFF2-40B4-BE49-F238E27FC236}">
                <a16:creationId xmlns:a16="http://schemas.microsoft.com/office/drawing/2014/main" id="{4477215C-BE56-0AAF-9BF6-2B1169C78AA9}"/>
              </a:ext>
            </a:extLst>
          </p:cNvPr>
          <p:cNvPicPr>
            <a:picLocks noChangeAspect="1"/>
          </p:cNvPicPr>
          <p:nvPr/>
        </p:nvPicPr>
        <p:blipFill>
          <a:blip r:embed="rId4"/>
          <a:stretch>
            <a:fillRect/>
          </a:stretch>
        </p:blipFill>
        <p:spPr>
          <a:xfrm>
            <a:off x="6096000" y="3062950"/>
            <a:ext cx="5908043" cy="1985260"/>
          </a:xfrm>
          <a:prstGeom prst="rect">
            <a:avLst/>
          </a:prstGeom>
        </p:spPr>
      </p:pic>
      <p:sp>
        <p:nvSpPr>
          <p:cNvPr id="12" name="TextBox 11">
            <a:extLst>
              <a:ext uri="{FF2B5EF4-FFF2-40B4-BE49-F238E27FC236}">
                <a16:creationId xmlns:a16="http://schemas.microsoft.com/office/drawing/2014/main" id="{8111E060-7E96-BBEA-5B7A-590B696D47F4}"/>
              </a:ext>
            </a:extLst>
          </p:cNvPr>
          <p:cNvSpPr txBox="1"/>
          <p:nvPr/>
        </p:nvSpPr>
        <p:spPr>
          <a:xfrm>
            <a:off x="6284168" y="5237549"/>
            <a:ext cx="5791200" cy="923330"/>
          </a:xfrm>
          <a:prstGeom prst="rect">
            <a:avLst/>
          </a:prstGeom>
          <a:noFill/>
        </p:spPr>
        <p:txBody>
          <a:bodyPr wrap="square" rtlCol="0">
            <a:spAutoFit/>
          </a:bodyPr>
          <a:lstStyle/>
          <a:p>
            <a:r>
              <a:rPr lang="en-US" dirty="0"/>
              <a:t>Like system variable, for example: 1.2.3.4 Webserver, then you could type ping Webserver, it would automatically connect to 1.2.3.4</a:t>
            </a:r>
          </a:p>
        </p:txBody>
      </p:sp>
      <p:pic>
        <p:nvPicPr>
          <p:cNvPr id="14" name="Picture 13">
            <a:extLst>
              <a:ext uri="{FF2B5EF4-FFF2-40B4-BE49-F238E27FC236}">
                <a16:creationId xmlns:a16="http://schemas.microsoft.com/office/drawing/2014/main" id="{8CF42967-146B-14CA-9416-4FFDB5802D59}"/>
              </a:ext>
            </a:extLst>
          </p:cNvPr>
          <p:cNvPicPr>
            <a:picLocks noChangeAspect="1"/>
          </p:cNvPicPr>
          <p:nvPr/>
        </p:nvPicPr>
        <p:blipFill>
          <a:blip r:embed="rId5"/>
          <a:stretch>
            <a:fillRect/>
          </a:stretch>
        </p:blipFill>
        <p:spPr>
          <a:xfrm>
            <a:off x="116632" y="2720937"/>
            <a:ext cx="5223798" cy="1170243"/>
          </a:xfrm>
          <a:prstGeom prst="rect">
            <a:avLst/>
          </a:prstGeom>
        </p:spPr>
      </p:pic>
      <p:sp>
        <p:nvSpPr>
          <p:cNvPr id="15" name="TextBox 14">
            <a:extLst>
              <a:ext uri="{FF2B5EF4-FFF2-40B4-BE49-F238E27FC236}">
                <a16:creationId xmlns:a16="http://schemas.microsoft.com/office/drawing/2014/main" id="{D067AC06-D684-8E06-78DB-5104D72A510C}"/>
              </a:ext>
            </a:extLst>
          </p:cNvPr>
          <p:cNvSpPr txBox="1"/>
          <p:nvPr/>
        </p:nvSpPr>
        <p:spPr>
          <a:xfrm>
            <a:off x="187957" y="3952398"/>
            <a:ext cx="5327779" cy="369332"/>
          </a:xfrm>
          <a:prstGeom prst="rect">
            <a:avLst/>
          </a:prstGeom>
          <a:noFill/>
        </p:spPr>
        <p:txBody>
          <a:bodyPr wrap="square" rtlCol="0">
            <a:spAutoFit/>
          </a:bodyPr>
          <a:lstStyle/>
          <a:p>
            <a:r>
              <a:rPr lang="en-US" dirty="0"/>
              <a:t>For IPV4, loopback address is 127.0.0.1. </a:t>
            </a:r>
          </a:p>
        </p:txBody>
      </p:sp>
      <p:pic>
        <p:nvPicPr>
          <p:cNvPr id="17" name="Picture 16">
            <a:extLst>
              <a:ext uri="{FF2B5EF4-FFF2-40B4-BE49-F238E27FC236}">
                <a16:creationId xmlns:a16="http://schemas.microsoft.com/office/drawing/2014/main" id="{73598859-E754-B822-5723-B753C330139E}"/>
              </a:ext>
            </a:extLst>
          </p:cNvPr>
          <p:cNvPicPr>
            <a:picLocks noChangeAspect="1"/>
          </p:cNvPicPr>
          <p:nvPr/>
        </p:nvPicPr>
        <p:blipFill>
          <a:blip r:embed="rId6"/>
          <a:stretch>
            <a:fillRect/>
          </a:stretch>
        </p:blipFill>
        <p:spPr>
          <a:xfrm>
            <a:off x="116632" y="4538201"/>
            <a:ext cx="6096000" cy="2029980"/>
          </a:xfrm>
          <a:prstGeom prst="rect">
            <a:avLst/>
          </a:prstGeom>
        </p:spPr>
      </p:pic>
    </p:spTree>
    <p:extLst>
      <p:ext uri="{BB962C8B-B14F-4D97-AF65-F5344CB8AC3E}">
        <p14:creationId xmlns:p14="http://schemas.microsoft.com/office/powerpoint/2010/main" val="2349017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1F0EAF-DDDC-2A5E-3216-6801EAD3AEC2}"/>
              </a:ext>
            </a:extLst>
          </p:cNvPr>
          <p:cNvPicPr>
            <a:picLocks noChangeAspect="1"/>
          </p:cNvPicPr>
          <p:nvPr/>
        </p:nvPicPr>
        <p:blipFill>
          <a:blip r:embed="rId2"/>
          <a:stretch>
            <a:fillRect/>
          </a:stretch>
        </p:blipFill>
        <p:spPr>
          <a:xfrm>
            <a:off x="149290" y="437501"/>
            <a:ext cx="7128588" cy="1054135"/>
          </a:xfrm>
          <a:prstGeom prst="rect">
            <a:avLst/>
          </a:prstGeom>
        </p:spPr>
      </p:pic>
      <p:sp>
        <p:nvSpPr>
          <p:cNvPr id="6" name="TextBox 5">
            <a:extLst>
              <a:ext uri="{FF2B5EF4-FFF2-40B4-BE49-F238E27FC236}">
                <a16:creationId xmlns:a16="http://schemas.microsoft.com/office/drawing/2014/main" id="{5A6F7402-F44A-2154-97D4-5256EAC9F7CF}"/>
              </a:ext>
            </a:extLst>
          </p:cNvPr>
          <p:cNvSpPr txBox="1"/>
          <p:nvPr/>
        </p:nvSpPr>
        <p:spPr>
          <a:xfrm>
            <a:off x="429208" y="1491636"/>
            <a:ext cx="10086392" cy="584775"/>
          </a:xfrm>
          <a:prstGeom prst="rect">
            <a:avLst/>
          </a:prstGeom>
          <a:noFill/>
        </p:spPr>
        <p:txBody>
          <a:bodyPr wrap="square" rtlCol="0">
            <a:spAutoFit/>
          </a:bodyPr>
          <a:lstStyle/>
          <a:p>
            <a:pPr algn="l"/>
            <a:r>
              <a:rPr lang="en-US" sz="3200" b="1" i="0" dirty="0">
                <a:solidFill>
                  <a:srgbClr val="1F1F1F"/>
                </a:solidFill>
                <a:effectLst/>
                <a:latin typeface="Source Sans Pro" panose="020B0503030403020204" pitchFamily="34" charset="0"/>
              </a:rPr>
              <a:t>What is The Cloud?</a:t>
            </a:r>
          </a:p>
        </p:txBody>
      </p:sp>
      <p:pic>
        <p:nvPicPr>
          <p:cNvPr id="8" name="Picture 7">
            <a:extLst>
              <a:ext uri="{FF2B5EF4-FFF2-40B4-BE49-F238E27FC236}">
                <a16:creationId xmlns:a16="http://schemas.microsoft.com/office/drawing/2014/main" id="{7494972C-9ECF-ADBA-ACFC-3187E5F153B0}"/>
              </a:ext>
            </a:extLst>
          </p:cNvPr>
          <p:cNvPicPr>
            <a:picLocks noChangeAspect="1"/>
          </p:cNvPicPr>
          <p:nvPr/>
        </p:nvPicPr>
        <p:blipFill>
          <a:blip r:embed="rId3"/>
          <a:stretch>
            <a:fillRect/>
          </a:stretch>
        </p:blipFill>
        <p:spPr>
          <a:xfrm>
            <a:off x="233266" y="2076411"/>
            <a:ext cx="5697499" cy="2337704"/>
          </a:xfrm>
          <a:prstGeom prst="rect">
            <a:avLst/>
          </a:prstGeom>
        </p:spPr>
      </p:pic>
      <p:sp>
        <p:nvSpPr>
          <p:cNvPr id="9" name="TextBox 8">
            <a:extLst>
              <a:ext uri="{FF2B5EF4-FFF2-40B4-BE49-F238E27FC236}">
                <a16:creationId xmlns:a16="http://schemas.microsoft.com/office/drawing/2014/main" id="{F0AE2EF3-7322-3E1B-10AF-6CD81C3E1903}"/>
              </a:ext>
            </a:extLst>
          </p:cNvPr>
          <p:cNvSpPr txBox="1"/>
          <p:nvPr/>
        </p:nvSpPr>
        <p:spPr>
          <a:xfrm>
            <a:off x="4208106" y="1651518"/>
            <a:ext cx="4833257" cy="369332"/>
          </a:xfrm>
          <a:prstGeom prst="rect">
            <a:avLst/>
          </a:prstGeom>
          <a:noFill/>
        </p:spPr>
        <p:txBody>
          <a:bodyPr wrap="square" rtlCol="0">
            <a:spAutoFit/>
          </a:bodyPr>
          <a:lstStyle/>
          <a:p>
            <a:r>
              <a:rPr lang="en-US" dirty="0"/>
              <a:t>Realize it by hardware virtualization</a:t>
            </a:r>
          </a:p>
        </p:txBody>
      </p:sp>
      <p:pic>
        <p:nvPicPr>
          <p:cNvPr id="11" name="Picture 10">
            <a:extLst>
              <a:ext uri="{FF2B5EF4-FFF2-40B4-BE49-F238E27FC236}">
                <a16:creationId xmlns:a16="http://schemas.microsoft.com/office/drawing/2014/main" id="{AE50CDF3-96F5-FC5E-6647-EB09778F12B5}"/>
              </a:ext>
            </a:extLst>
          </p:cNvPr>
          <p:cNvPicPr>
            <a:picLocks noChangeAspect="1"/>
          </p:cNvPicPr>
          <p:nvPr/>
        </p:nvPicPr>
        <p:blipFill>
          <a:blip r:embed="rId4"/>
          <a:stretch>
            <a:fillRect/>
          </a:stretch>
        </p:blipFill>
        <p:spPr>
          <a:xfrm>
            <a:off x="6018787" y="2081499"/>
            <a:ext cx="6045152" cy="2227312"/>
          </a:xfrm>
          <a:prstGeom prst="rect">
            <a:avLst/>
          </a:prstGeom>
        </p:spPr>
      </p:pic>
      <p:pic>
        <p:nvPicPr>
          <p:cNvPr id="13" name="Picture 12">
            <a:extLst>
              <a:ext uri="{FF2B5EF4-FFF2-40B4-BE49-F238E27FC236}">
                <a16:creationId xmlns:a16="http://schemas.microsoft.com/office/drawing/2014/main" id="{207F74C0-E396-287B-229A-2899E3AE1591}"/>
              </a:ext>
            </a:extLst>
          </p:cNvPr>
          <p:cNvPicPr>
            <a:picLocks noChangeAspect="1"/>
          </p:cNvPicPr>
          <p:nvPr/>
        </p:nvPicPr>
        <p:blipFill>
          <a:blip r:embed="rId5"/>
          <a:stretch>
            <a:fillRect/>
          </a:stretch>
        </p:blipFill>
        <p:spPr>
          <a:xfrm>
            <a:off x="233661" y="4404785"/>
            <a:ext cx="5697500" cy="2369876"/>
          </a:xfrm>
          <a:prstGeom prst="rect">
            <a:avLst/>
          </a:prstGeom>
        </p:spPr>
      </p:pic>
      <p:pic>
        <p:nvPicPr>
          <p:cNvPr id="15" name="Picture 14">
            <a:extLst>
              <a:ext uri="{FF2B5EF4-FFF2-40B4-BE49-F238E27FC236}">
                <a16:creationId xmlns:a16="http://schemas.microsoft.com/office/drawing/2014/main" id="{AC69E1F5-F005-8CEE-42FF-40368DFEA0FA}"/>
              </a:ext>
            </a:extLst>
          </p:cNvPr>
          <p:cNvPicPr>
            <a:picLocks noChangeAspect="1"/>
          </p:cNvPicPr>
          <p:nvPr/>
        </p:nvPicPr>
        <p:blipFill>
          <a:blip r:embed="rId6"/>
          <a:stretch>
            <a:fillRect/>
          </a:stretch>
        </p:blipFill>
        <p:spPr>
          <a:xfrm>
            <a:off x="6994479" y="4262099"/>
            <a:ext cx="4146272" cy="2594680"/>
          </a:xfrm>
          <a:prstGeom prst="rect">
            <a:avLst/>
          </a:prstGeom>
        </p:spPr>
      </p:pic>
    </p:spTree>
    <p:extLst>
      <p:ext uri="{BB962C8B-B14F-4D97-AF65-F5344CB8AC3E}">
        <p14:creationId xmlns:p14="http://schemas.microsoft.com/office/powerpoint/2010/main" val="1732619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D3816A-0834-793B-E290-23F5AFA24F87}"/>
              </a:ext>
            </a:extLst>
          </p:cNvPr>
          <p:cNvSpPr txBox="1"/>
          <p:nvPr/>
        </p:nvSpPr>
        <p:spPr>
          <a:xfrm>
            <a:off x="132447" y="138480"/>
            <a:ext cx="8516782" cy="1754326"/>
          </a:xfrm>
          <a:prstGeom prst="rect">
            <a:avLst/>
          </a:prstGeom>
          <a:noFill/>
        </p:spPr>
        <p:txBody>
          <a:bodyPr wrap="square" rtlCol="0">
            <a:spAutoFit/>
          </a:bodyPr>
          <a:lstStyle/>
          <a:p>
            <a:r>
              <a:rPr lang="en-US" dirty="0"/>
              <a:t>Without cloud (hardware virtualization) if we want to host a server, we need</a:t>
            </a:r>
          </a:p>
          <a:p>
            <a:pPr marL="342900" indent="-342900">
              <a:buAutoNum type="arabicPeriod"/>
            </a:pPr>
            <a:r>
              <a:rPr lang="en-US" dirty="0"/>
              <a:t>Email server (works on windows)</a:t>
            </a:r>
          </a:p>
          <a:p>
            <a:pPr marL="342900" indent="-342900">
              <a:buAutoNum type="arabicPeriod"/>
            </a:pPr>
            <a:r>
              <a:rPr lang="en-US" dirty="0"/>
              <a:t>DNS Server (Works on Linux)</a:t>
            </a:r>
          </a:p>
          <a:p>
            <a:pPr marL="342900" indent="-342900">
              <a:buAutoNum type="arabicPeriod"/>
            </a:pPr>
            <a:r>
              <a:rPr lang="en-US" dirty="0"/>
              <a:t>Database Server (Works on Linux)</a:t>
            </a:r>
          </a:p>
          <a:p>
            <a:pPr marL="342900" indent="-342900">
              <a:buAutoNum type="arabicPeriod"/>
            </a:pPr>
            <a:r>
              <a:rPr lang="en-US" dirty="0"/>
              <a:t>Backup Server for Database</a:t>
            </a:r>
          </a:p>
          <a:p>
            <a:r>
              <a:rPr lang="en-US" dirty="0"/>
              <a:t>Total 80 GB Ram are required, but half of them are rarely used</a:t>
            </a:r>
          </a:p>
        </p:txBody>
      </p:sp>
      <p:pic>
        <p:nvPicPr>
          <p:cNvPr id="6" name="Picture 5">
            <a:extLst>
              <a:ext uri="{FF2B5EF4-FFF2-40B4-BE49-F238E27FC236}">
                <a16:creationId xmlns:a16="http://schemas.microsoft.com/office/drawing/2014/main" id="{21BEDF2E-8B1E-CA88-2C63-0B306E83E7B8}"/>
              </a:ext>
            </a:extLst>
          </p:cNvPr>
          <p:cNvPicPr>
            <a:picLocks noChangeAspect="1"/>
          </p:cNvPicPr>
          <p:nvPr/>
        </p:nvPicPr>
        <p:blipFill>
          <a:blip r:embed="rId2"/>
          <a:stretch>
            <a:fillRect/>
          </a:stretch>
        </p:blipFill>
        <p:spPr>
          <a:xfrm>
            <a:off x="132447" y="1985140"/>
            <a:ext cx="6842240" cy="2489661"/>
          </a:xfrm>
          <a:prstGeom prst="rect">
            <a:avLst/>
          </a:prstGeom>
        </p:spPr>
      </p:pic>
      <p:pic>
        <p:nvPicPr>
          <p:cNvPr id="8" name="Picture 7">
            <a:extLst>
              <a:ext uri="{FF2B5EF4-FFF2-40B4-BE49-F238E27FC236}">
                <a16:creationId xmlns:a16="http://schemas.microsoft.com/office/drawing/2014/main" id="{6FA8792C-508C-470E-FA83-8F4D235FDA70}"/>
              </a:ext>
            </a:extLst>
          </p:cNvPr>
          <p:cNvPicPr>
            <a:picLocks noChangeAspect="1"/>
          </p:cNvPicPr>
          <p:nvPr/>
        </p:nvPicPr>
        <p:blipFill>
          <a:blip r:embed="rId3"/>
          <a:stretch>
            <a:fillRect/>
          </a:stretch>
        </p:blipFill>
        <p:spPr>
          <a:xfrm>
            <a:off x="7122953" y="2816507"/>
            <a:ext cx="5069047" cy="4041493"/>
          </a:xfrm>
          <a:prstGeom prst="rect">
            <a:avLst/>
          </a:prstGeom>
        </p:spPr>
      </p:pic>
      <p:pic>
        <p:nvPicPr>
          <p:cNvPr id="11" name="Picture 10">
            <a:extLst>
              <a:ext uri="{FF2B5EF4-FFF2-40B4-BE49-F238E27FC236}">
                <a16:creationId xmlns:a16="http://schemas.microsoft.com/office/drawing/2014/main" id="{C3C3FE23-B3DB-B5AB-176B-571E61BDD5AC}"/>
              </a:ext>
            </a:extLst>
          </p:cNvPr>
          <p:cNvPicPr>
            <a:picLocks noChangeAspect="1"/>
          </p:cNvPicPr>
          <p:nvPr/>
        </p:nvPicPr>
        <p:blipFill>
          <a:blip r:embed="rId4"/>
          <a:stretch>
            <a:fillRect/>
          </a:stretch>
        </p:blipFill>
        <p:spPr>
          <a:xfrm>
            <a:off x="132447" y="4688260"/>
            <a:ext cx="4998098" cy="1569946"/>
          </a:xfrm>
          <a:prstGeom prst="rect">
            <a:avLst/>
          </a:prstGeom>
        </p:spPr>
      </p:pic>
      <p:pic>
        <p:nvPicPr>
          <p:cNvPr id="13" name="Picture 12">
            <a:extLst>
              <a:ext uri="{FF2B5EF4-FFF2-40B4-BE49-F238E27FC236}">
                <a16:creationId xmlns:a16="http://schemas.microsoft.com/office/drawing/2014/main" id="{69424AB0-0A74-9995-189C-14CC0A3FB10D}"/>
              </a:ext>
            </a:extLst>
          </p:cNvPr>
          <p:cNvPicPr>
            <a:picLocks noChangeAspect="1"/>
          </p:cNvPicPr>
          <p:nvPr/>
        </p:nvPicPr>
        <p:blipFill>
          <a:blip r:embed="rId5"/>
          <a:stretch>
            <a:fillRect/>
          </a:stretch>
        </p:blipFill>
        <p:spPr>
          <a:xfrm>
            <a:off x="7486847" y="110152"/>
            <a:ext cx="4451005" cy="1850444"/>
          </a:xfrm>
          <a:prstGeom prst="rect">
            <a:avLst/>
          </a:prstGeom>
        </p:spPr>
      </p:pic>
    </p:spTree>
    <p:extLst>
      <p:ext uri="{BB962C8B-B14F-4D97-AF65-F5344CB8AC3E}">
        <p14:creationId xmlns:p14="http://schemas.microsoft.com/office/powerpoint/2010/main" val="172050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AAD1A-FC3F-395D-85E1-83638033AAEF}"/>
              </a:ext>
            </a:extLst>
          </p:cNvPr>
          <p:cNvPicPr>
            <a:picLocks noChangeAspect="1"/>
          </p:cNvPicPr>
          <p:nvPr/>
        </p:nvPicPr>
        <p:blipFill>
          <a:blip r:embed="rId2"/>
          <a:stretch>
            <a:fillRect/>
          </a:stretch>
        </p:blipFill>
        <p:spPr>
          <a:xfrm>
            <a:off x="317553" y="276439"/>
            <a:ext cx="5778447" cy="2801503"/>
          </a:xfrm>
          <a:prstGeom prst="rect">
            <a:avLst/>
          </a:prstGeom>
        </p:spPr>
      </p:pic>
      <p:pic>
        <p:nvPicPr>
          <p:cNvPr id="7" name="Picture 6">
            <a:extLst>
              <a:ext uri="{FF2B5EF4-FFF2-40B4-BE49-F238E27FC236}">
                <a16:creationId xmlns:a16="http://schemas.microsoft.com/office/drawing/2014/main" id="{CE1173AC-D515-A144-4301-5019FE746044}"/>
              </a:ext>
            </a:extLst>
          </p:cNvPr>
          <p:cNvPicPr>
            <a:picLocks noChangeAspect="1"/>
          </p:cNvPicPr>
          <p:nvPr/>
        </p:nvPicPr>
        <p:blipFill>
          <a:blip r:embed="rId3"/>
          <a:stretch>
            <a:fillRect/>
          </a:stretch>
        </p:blipFill>
        <p:spPr>
          <a:xfrm>
            <a:off x="6282926" y="276439"/>
            <a:ext cx="5100734" cy="1961200"/>
          </a:xfrm>
          <a:prstGeom prst="rect">
            <a:avLst/>
          </a:prstGeom>
        </p:spPr>
      </p:pic>
      <p:pic>
        <p:nvPicPr>
          <p:cNvPr id="9" name="Picture 8">
            <a:extLst>
              <a:ext uri="{FF2B5EF4-FFF2-40B4-BE49-F238E27FC236}">
                <a16:creationId xmlns:a16="http://schemas.microsoft.com/office/drawing/2014/main" id="{53DAB515-DD2B-C32F-0175-3801616AC48A}"/>
              </a:ext>
            </a:extLst>
          </p:cNvPr>
          <p:cNvPicPr>
            <a:picLocks noChangeAspect="1"/>
          </p:cNvPicPr>
          <p:nvPr/>
        </p:nvPicPr>
        <p:blipFill>
          <a:blip r:embed="rId4"/>
          <a:stretch>
            <a:fillRect/>
          </a:stretch>
        </p:blipFill>
        <p:spPr>
          <a:xfrm>
            <a:off x="273698" y="3364297"/>
            <a:ext cx="6503437" cy="2421525"/>
          </a:xfrm>
          <a:prstGeom prst="rect">
            <a:avLst/>
          </a:prstGeom>
        </p:spPr>
      </p:pic>
      <p:sp>
        <p:nvSpPr>
          <p:cNvPr id="10" name="TextBox 9">
            <a:extLst>
              <a:ext uri="{FF2B5EF4-FFF2-40B4-BE49-F238E27FC236}">
                <a16:creationId xmlns:a16="http://schemas.microsoft.com/office/drawing/2014/main" id="{2890BDE6-3529-1EA2-FEB3-40CA96BD4B98}"/>
              </a:ext>
            </a:extLst>
          </p:cNvPr>
          <p:cNvSpPr txBox="1"/>
          <p:nvPr/>
        </p:nvSpPr>
        <p:spPr>
          <a:xfrm>
            <a:off x="317553" y="5906278"/>
            <a:ext cx="6717729" cy="646331"/>
          </a:xfrm>
          <a:prstGeom prst="rect">
            <a:avLst/>
          </a:prstGeom>
          <a:noFill/>
        </p:spPr>
        <p:txBody>
          <a:bodyPr wrap="square" rtlCol="0">
            <a:spAutoFit/>
          </a:bodyPr>
          <a:lstStyle/>
          <a:p>
            <a:pPr marL="342900" indent="-342900">
              <a:buAutoNum type="arabicPeriod"/>
            </a:pPr>
            <a:r>
              <a:rPr lang="en-US" dirty="0"/>
              <a:t>Platform as a Service (</a:t>
            </a:r>
            <a:r>
              <a:rPr lang="en-US" dirty="0" err="1"/>
              <a:t>Paas</a:t>
            </a:r>
            <a:r>
              <a:rPr lang="en-US" dirty="0"/>
              <a:t>)</a:t>
            </a:r>
          </a:p>
          <a:p>
            <a:pPr marL="342900" indent="-342900">
              <a:buAutoNum type="arabicPeriod"/>
            </a:pPr>
            <a:r>
              <a:rPr lang="en-US" dirty="0"/>
              <a:t>Software as a Service (</a:t>
            </a:r>
            <a:r>
              <a:rPr lang="en-US" dirty="0" err="1"/>
              <a:t>Saas</a:t>
            </a:r>
            <a:r>
              <a:rPr lang="en-US" dirty="0"/>
              <a:t>)</a:t>
            </a:r>
          </a:p>
        </p:txBody>
      </p:sp>
      <p:pic>
        <p:nvPicPr>
          <p:cNvPr id="12" name="Picture 11">
            <a:extLst>
              <a:ext uri="{FF2B5EF4-FFF2-40B4-BE49-F238E27FC236}">
                <a16:creationId xmlns:a16="http://schemas.microsoft.com/office/drawing/2014/main" id="{FB753083-9C80-059C-DC63-8ECBE557A710}"/>
              </a:ext>
            </a:extLst>
          </p:cNvPr>
          <p:cNvPicPr>
            <a:picLocks noChangeAspect="1"/>
          </p:cNvPicPr>
          <p:nvPr/>
        </p:nvPicPr>
        <p:blipFill>
          <a:blip r:embed="rId5"/>
          <a:stretch>
            <a:fillRect/>
          </a:stretch>
        </p:blipFill>
        <p:spPr>
          <a:xfrm>
            <a:off x="6417230" y="2215766"/>
            <a:ext cx="5326588" cy="1961200"/>
          </a:xfrm>
          <a:prstGeom prst="rect">
            <a:avLst/>
          </a:prstGeom>
        </p:spPr>
      </p:pic>
      <p:pic>
        <p:nvPicPr>
          <p:cNvPr id="14" name="Picture 13">
            <a:extLst>
              <a:ext uri="{FF2B5EF4-FFF2-40B4-BE49-F238E27FC236}">
                <a16:creationId xmlns:a16="http://schemas.microsoft.com/office/drawing/2014/main" id="{02C02BCF-397E-21A6-70E7-312E78E4FDF2}"/>
              </a:ext>
            </a:extLst>
          </p:cNvPr>
          <p:cNvPicPr>
            <a:picLocks noChangeAspect="1"/>
          </p:cNvPicPr>
          <p:nvPr/>
        </p:nvPicPr>
        <p:blipFill>
          <a:blip r:embed="rId6"/>
          <a:stretch>
            <a:fillRect/>
          </a:stretch>
        </p:blipFill>
        <p:spPr>
          <a:xfrm>
            <a:off x="6676731" y="4565728"/>
            <a:ext cx="5515269" cy="1849462"/>
          </a:xfrm>
          <a:prstGeom prst="rect">
            <a:avLst/>
          </a:prstGeom>
        </p:spPr>
      </p:pic>
    </p:spTree>
    <p:extLst>
      <p:ext uri="{BB962C8B-B14F-4D97-AF65-F5344CB8AC3E}">
        <p14:creationId xmlns:p14="http://schemas.microsoft.com/office/powerpoint/2010/main" val="373852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C4C4-3620-096D-97D4-7A5FC56CF45C}"/>
              </a:ext>
            </a:extLst>
          </p:cNvPr>
          <p:cNvSpPr>
            <a:spLocks noGrp="1"/>
          </p:cNvSpPr>
          <p:nvPr>
            <p:ph type="title"/>
          </p:nvPr>
        </p:nvSpPr>
        <p:spPr>
          <a:xfrm>
            <a:off x="0" y="0"/>
            <a:ext cx="3925824" cy="869315"/>
          </a:xfrm>
        </p:spPr>
        <p:txBody>
          <a:bodyPr/>
          <a:lstStyle/>
          <a:p>
            <a:r>
              <a:rPr lang="en-US" b="0" i="0" dirty="0">
                <a:solidFill>
                  <a:srgbClr val="1F1F1F"/>
                </a:solidFill>
                <a:effectLst/>
                <a:latin typeface="Source Sans Pro" panose="020B0503030403020204" pitchFamily="34" charset="0"/>
              </a:rPr>
              <a:t>Cloud Storage</a:t>
            </a:r>
            <a:endParaRPr lang="en-US" dirty="0"/>
          </a:p>
        </p:txBody>
      </p:sp>
      <p:sp>
        <p:nvSpPr>
          <p:cNvPr id="4" name="TextBox 3">
            <a:extLst>
              <a:ext uri="{FF2B5EF4-FFF2-40B4-BE49-F238E27FC236}">
                <a16:creationId xmlns:a16="http://schemas.microsoft.com/office/drawing/2014/main" id="{EC891E63-EFB1-3A29-306D-BC9337521CF2}"/>
              </a:ext>
            </a:extLst>
          </p:cNvPr>
          <p:cNvSpPr txBox="1"/>
          <p:nvPr/>
        </p:nvSpPr>
        <p:spPr>
          <a:xfrm>
            <a:off x="118872" y="869315"/>
            <a:ext cx="6729984" cy="1200329"/>
          </a:xfrm>
          <a:prstGeom prst="rect">
            <a:avLst/>
          </a:prstGeom>
          <a:noFill/>
        </p:spPr>
        <p:txBody>
          <a:bodyPr wrap="square" rtlCol="0">
            <a:spAutoFit/>
          </a:bodyPr>
          <a:lstStyle/>
          <a:p>
            <a:r>
              <a:rPr lang="en-US" dirty="0"/>
              <a:t>Use the cloud providers’ protocol to keep user’s data</a:t>
            </a:r>
          </a:p>
          <a:p>
            <a:pPr marL="342900" indent="-342900">
              <a:buAutoNum type="arabicPeriod"/>
            </a:pPr>
            <a:r>
              <a:rPr lang="en-US" dirty="0"/>
              <a:t>Secure</a:t>
            </a:r>
          </a:p>
          <a:p>
            <a:pPr marL="342900" indent="-342900">
              <a:buAutoNum type="arabicPeriod"/>
            </a:pPr>
            <a:r>
              <a:rPr lang="en-US" dirty="0"/>
              <a:t>Accessible</a:t>
            </a:r>
          </a:p>
          <a:p>
            <a:pPr marL="342900" indent="-342900">
              <a:buAutoNum type="arabicPeriod"/>
            </a:pPr>
            <a:r>
              <a:rPr lang="en-US" dirty="0"/>
              <a:t>Available</a:t>
            </a:r>
          </a:p>
        </p:txBody>
      </p:sp>
      <p:sp>
        <p:nvSpPr>
          <p:cNvPr id="5" name="TextBox 4">
            <a:extLst>
              <a:ext uri="{FF2B5EF4-FFF2-40B4-BE49-F238E27FC236}">
                <a16:creationId xmlns:a16="http://schemas.microsoft.com/office/drawing/2014/main" id="{5BAA8EAF-0EE0-A98E-12BA-29B7934C1206}"/>
              </a:ext>
            </a:extLst>
          </p:cNvPr>
          <p:cNvSpPr txBox="1"/>
          <p:nvPr/>
        </p:nvSpPr>
        <p:spPr>
          <a:xfrm>
            <a:off x="6096000" y="182880"/>
            <a:ext cx="5297424" cy="701731"/>
          </a:xfrm>
          <a:prstGeom prst="rect">
            <a:avLst/>
          </a:prstGeom>
          <a:noFill/>
        </p:spPr>
        <p:txBody>
          <a:bodyPr wrap="square" rtlCol="0">
            <a:spAutoFit/>
          </a:bodyPr>
          <a:lstStyle/>
          <a:p>
            <a:pPr>
              <a:lnSpc>
                <a:spcPct val="90000"/>
              </a:lnSpc>
              <a:spcBef>
                <a:spcPct val="0"/>
              </a:spcBef>
            </a:pPr>
            <a:r>
              <a:rPr lang="en-US" sz="4400" dirty="0">
                <a:solidFill>
                  <a:srgbClr val="1F1F1F"/>
                </a:solidFill>
                <a:latin typeface="Source Sans Pro" panose="020B0503030403020204" pitchFamily="34" charset="0"/>
                <a:ea typeface="+mj-ea"/>
                <a:cs typeface="+mj-cs"/>
              </a:rPr>
              <a:t>IPV6</a:t>
            </a:r>
          </a:p>
        </p:txBody>
      </p:sp>
      <p:pic>
        <p:nvPicPr>
          <p:cNvPr id="7" name="Picture 6">
            <a:extLst>
              <a:ext uri="{FF2B5EF4-FFF2-40B4-BE49-F238E27FC236}">
                <a16:creationId xmlns:a16="http://schemas.microsoft.com/office/drawing/2014/main" id="{F4C90AF9-D527-91B5-ADEB-9D4BBFDA9D59}"/>
              </a:ext>
            </a:extLst>
          </p:cNvPr>
          <p:cNvPicPr>
            <a:picLocks noChangeAspect="1"/>
          </p:cNvPicPr>
          <p:nvPr/>
        </p:nvPicPr>
        <p:blipFill>
          <a:blip r:embed="rId2"/>
          <a:stretch>
            <a:fillRect/>
          </a:stretch>
        </p:blipFill>
        <p:spPr>
          <a:xfrm>
            <a:off x="5257800" y="884611"/>
            <a:ext cx="6815328" cy="1005367"/>
          </a:xfrm>
          <a:prstGeom prst="rect">
            <a:avLst/>
          </a:prstGeom>
        </p:spPr>
      </p:pic>
      <p:pic>
        <p:nvPicPr>
          <p:cNvPr id="9" name="Picture 8">
            <a:extLst>
              <a:ext uri="{FF2B5EF4-FFF2-40B4-BE49-F238E27FC236}">
                <a16:creationId xmlns:a16="http://schemas.microsoft.com/office/drawing/2014/main" id="{6CF87D22-ACF4-EF43-5DB4-56E2D3F74886}"/>
              </a:ext>
            </a:extLst>
          </p:cNvPr>
          <p:cNvPicPr>
            <a:picLocks noChangeAspect="1"/>
          </p:cNvPicPr>
          <p:nvPr/>
        </p:nvPicPr>
        <p:blipFill>
          <a:blip r:embed="rId3"/>
          <a:stretch>
            <a:fillRect/>
          </a:stretch>
        </p:blipFill>
        <p:spPr>
          <a:xfrm>
            <a:off x="8913494" y="2132985"/>
            <a:ext cx="2580323" cy="917448"/>
          </a:xfrm>
          <a:prstGeom prst="rect">
            <a:avLst/>
          </a:prstGeom>
        </p:spPr>
      </p:pic>
      <p:pic>
        <p:nvPicPr>
          <p:cNvPr id="11" name="Picture 10">
            <a:extLst>
              <a:ext uri="{FF2B5EF4-FFF2-40B4-BE49-F238E27FC236}">
                <a16:creationId xmlns:a16="http://schemas.microsoft.com/office/drawing/2014/main" id="{02A54EDB-821F-8A58-780F-54E9A0C90F53}"/>
              </a:ext>
            </a:extLst>
          </p:cNvPr>
          <p:cNvPicPr>
            <a:picLocks noChangeAspect="1"/>
          </p:cNvPicPr>
          <p:nvPr/>
        </p:nvPicPr>
        <p:blipFill>
          <a:blip r:embed="rId4"/>
          <a:stretch>
            <a:fillRect/>
          </a:stretch>
        </p:blipFill>
        <p:spPr>
          <a:xfrm>
            <a:off x="5093208" y="3293440"/>
            <a:ext cx="6974100" cy="830504"/>
          </a:xfrm>
          <a:prstGeom prst="rect">
            <a:avLst/>
          </a:prstGeom>
        </p:spPr>
      </p:pic>
      <p:sp>
        <p:nvSpPr>
          <p:cNvPr id="12" name="TextBox 11">
            <a:extLst>
              <a:ext uri="{FF2B5EF4-FFF2-40B4-BE49-F238E27FC236}">
                <a16:creationId xmlns:a16="http://schemas.microsoft.com/office/drawing/2014/main" id="{FF76A341-7257-B672-F710-CB8E7036D257}"/>
              </a:ext>
            </a:extLst>
          </p:cNvPr>
          <p:cNvSpPr txBox="1"/>
          <p:nvPr/>
        </p:nvSpPr>
        <p:spPr>
          <a:xfrm>
            <a:off x="4983480" y="2069644"/>
            <a:ext cx="3255264" cy="646331"/>
          </a:xfrm>
          <a:prstGeom prst="rect">
            <a:avLst/>
          </a:prstGeom>
          <a:noFill/>
        </p:spPr>
        <p:txBody>
          <a:bodyPr wrap="square" rtlCol="0">
            <a:spAutoFit/>
          </a:bodyPr>
          <a:lstStyle/>
          <a:p>
            <a:pPr marL="342900" indent="-342900">
              <a:buAutoNum type="arabicPeriod"/>
            </a:pPr>
            <a:r>
              <a:rPr lang="en-US" dirty="0"/>
              <a:t>Remove the leading 0</a:t>
            </a:r>
          </a:p>
          <a:p>
            <a:pPr marL="342900" indent="-342900">
              <a:buAutoNum type="arabicPeriod"/>
            </a:pPr>
            <a:r>
              <a:rPr lang="en-US" dirty="0"/>
              <a:t>Replace “all 0” as “::”</a:t>
            </a:r>
          </a:p>
        </p:txBody>
      </p:sp>
      <p:pic>
        <p:nvPicPr>
          <p:cNvPr id="16" name="Picture 15">
            <a:extLst>
              <a:ext uri="{FF2B5EF4-FFF2-40B4-BE49-F238E27FC236}">
                <a16:creationId xmlns:a16="http://schemas.microsoft.com/office/drawing/2014/main" id="{28A4D1E0-4917-1AAA-C9C4-3DF61B32F6F2}"/>
              </a:ext>
            </a:extLst>
          </p:cNvPr>
          <p:cNvPicPr>
            <a:picLocks noChangeAspect="1"/>
          </p:cNvPicPr>
          <p:nvPr/>
        </p:nvPicPr>
        <p:blipFill>
          <a:blip r:embed="rId5"/>
          <a:stretch>
            <a:fillRect/>
          </a:stretch>
        </p:blipFill>
        <p:spPr>
          <a:xfrm>
            <a:off x="6261256" y="5713130"/>
            <a:ext cx="5391636" cy="520518"/>
          </a:xfrm>
          <a:prstGeom prst="rect">
            <a:avLst/>
          </a:prstGeom>
        </p:spPr>
      </p:pic>
      <p:sp>
        <p:nvSpPr>
          <p:cNvPr id="17" name="TextBox 16">
            <a:extLst>
              <a:ext uri="{FF2B5EF4-FFF2-40B4-BE49-F238E27FC236}">
                <a16:creationId xmlns:a16="http://schemas.microsoft.com/office/drawing/2014/main" id="{D0B04F5D-A70E-C77F-8266-4447CF02B4AA}"/>
              </a:ext>
            </a:extLst>
          </p:cNvPr>
          <p:cNvSpPr txBox="1"/>
          <p:nvPr/>
        </p:nvSpPr>
        <p:spPr>
          <a:xfrm>
            <a:off x="6387610" y="4453895"/>
            <a:ext cx="5138928" cy="923330"/>
          </a:xfrm>
          <a:prstGeom prst="rect">
            <a:avLst/>
          </a:prstGeom>
          <a:noFill/>
        </p:spPr>
        <p:txBody>
          <a:bodyPr wrap="square" rtlCol="0">
            <a:spAutoFit/>
          </a:bodyPr>
          <a:lstStyle/>
          <a:p>
            <a:r>
              <a:rPr lang="en-US" dirty="0"/>
              <a:t>Every address start with FF00: is reserved for multicast</a:t>
            </a:r>
          </a:p>
          <a:p>
            <a:r>
              <a:rPr lang="en-US" dirty="0"/>
              <a:t>Lookback address:</a:t>
            </a:r>
          </a:p>
        </p:txBody>
      </p:sp>
      <p:pic>
        <p:nvPicPr>
          <p:cNvPr id="19" name="Picture 18">
            <a:extLst>
              <a:ext uri="{FF2B5EF4-FFF2-40B4-BE49-F238E27FC236}">
                <a16:creationId xmlns:a16="http://schemas.microsoft.com/office/drawing/2014/main" id="{1E1DAB2A-8A12-C023-42CA-25B50F1DD1C8}"/>
              </a:ext>
            </a:extLst>
          </p:cNvPr>
          <p:cNvPicPr>
            <a:picLocks noChangeAspect="1"/>
          </p:cNvPicPr>
          <p:nvPr/>
        </p:nvPicPr>
        <p:blipFill>
          <a:blip r:embed="rId6"/>
          <a:stretch>
            <a:fillRect/>
          </a:stretch>
        </p:blipFill>
        <p:spPr>
          <a:xfrm>
            <a:off x="118872" y="2238868"/>
            <a:ext cx="4456117" cy="1400182"/>
          </a:xfrm>
          <a:prstGeom prst="rect">
            <a:avLst/>
          </a:prstGeom>
        </p:spPr>
      </p:pic>
      <p:sp>
        <p:nvSpPr>
          <p:cNvPr id="20" name="TextBox 19">
            <a:extLst>
              <a:ext uri="{FF2B5EF4-FFF2-40B4-BE49-F238E27FC236}">
                <a16:creationId xmlns:a16="http://schemas.microsoft.com/office/drawing/2014/main" id="{EB18BBCD-F9EB-C344-BD35-32195D1264AF}"/>
              </a:ext>
            </a:extLst>
          </p:cNvPr>
          <p:cNvSpPr txBox="1"/>
          <p:nvPr/>
        </p:nvSpPr>
        <p:spPr>
          <a:xfrm>
            <a:off x="365760" y="3913632"/>
            <a:ext cx="3822192" cy="369332"/>
          </a:xfrm>
          <a:prstGeom prst="rect">
            <a:avLst/>
          </a:prstGeom>
          <a:noFill/>
        </p:spPr>
        <p:txBody>
          <a:bodyPr wrap="square" rtlCol="0">
            <a:spAutoFit/>
          </a:bodyPr>
          <a:lstStyle/>
          <a:p>
            <a:r>
              <a:rPr lang="en-US" dirty="0"/>
              <a:t>FE80:: reserves for link-local unicast</a:t>
            </a:r>
          </a:p>
        </p:txBody>
      </p:sp>
      <p:pic>
        <p:nvPicPr>
          <p:cNvPr id="22" name="Picture 21">
            <a:extLst>
              <a:ext uri="{FF2B5EF4-FFF2-40B4-BE49-F238E27FC236}">
                <a16:creationId xmlns:a16="http://schemas.microsoft.com/office/drawing/2014/main" id="{4D25C746-F927-BCC1-5D54-404121AEC67F}"/>
              </a:ext>
            </a:extLst>
          </p:cNvPr>
          <p:cNvPicPr>
            <a:picLocks noChangeAspect="1"/>
          </p:cNvPicPr>
          <p:nvPr/>
        </p:nvPicPr>
        <p:blipFill>
          <a:blip r:embed="rId7"/>
          <a:stretch>
            <a:fillRect/>
          </a:stretch>
        </p:blipFill>
        <p:spPr>
          <a:xfrm>
            <a:off x="118872" y="4374225"/>
            <a:ext cx="5930746" cy="2100757"/>
          </a:xfrm>
          <a:prstGeom prst="rect">
            <a:avLst/>
          </a:prstGeom>
        </p:spPr>
      </p:pic>
    </p:spTree>
    <p:extLst>
      <p:ext uri="{BB962C8B-B14F-4D97-AF65-F5344CB8AC3E}">
        <p14:creationId xmlns:p14="http://schemas.microsoft.com/office/powerpoint/2010/main" val="295489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4676-C674-CE27-B865-9058331CBD69}"/>
              </a:ext>
            </a:extLst>
          </p:cNvPr>
          <p:cNvSpPr>
            <a:spLocks noGrp="1"/>
          </p:cNvSpPr>
          <p:nvPr>
            <p:ph type="title"/>
          </p:nvPr>
        </p:nvSpPr>
        <p:spPr>
          <a:xfrm>
            <a:off x="8598159" y="73090"/>
            <a:ext cx="3386328" cy="732155"/>
          </a:xfrm>
        </p:spPr>
        <p:txBody>
          <a:bodyPr/>
          <a:lstStyle/>
          <a:p>
            <a:r>
              <a:rPr lang="en-US" b="0" i="0" dirty="0">
                <a:solidFill>
                  <a:srgbClr val="1F1F1F"/>
                </a:solidFill>
                <a:effectLst/>
                <a:latin typeface="Source Sans Pro" panose="020B0503030403020204" pitchFamily="34" charset="0"/>
              </a:rPr>
              <a:t>IPv6 Headers</a:t>
            </a:r>
            <a:endParaRPr lang="en-US" dirty="0"/>
          </a:p>
        </p:txBody>
      </p:sp>
      <p:pic>
        <p:nvPicPr>
          <p:cNvPr id="5" name="Picture 4">
            <a:extLst>
              <a:ext uri="{FF2B5EF4-FFF2-40B4-BE49-F238E27FC236}">
                <a16:creationId xmlns:a16="http://schemas.microsoft.com/office/drawing/2014/main" id="{32CF3FBD-654C-EF6F-575A-E38E82979645}"/>
              </a:ext>
            </a:extLst>
          </p:cNvPr>
          <p:cNvPicPr>
            <a:picLocks noChangeAspect="1"/>
          </p:cNvPicPr>
          <p:nvPr/>
        </p:nvPicPr>
        <p:blipFill>
          <a:blip r:embed="rId2"/>
          <a:stretch>
            <a:fillRect/>
          </a:stretch>
        </p:blipFill>
        <p:spPr>
          <a:xfrm>
            <a:off x="207513" y="228006"/>
            <a:ext cx="5708096" cy="786371"/>
          </a:xfrm>
          <a:prstGeom prst="rect">
            <a:avLst/>
          </a:prstGeom>
        </p:spPr>
      </p:pic>
      <p:pic>
        <p:nvPicPr>
          <p:cNvPr id="7" name="Picture 6">
            <a:extLst>
              <a:ext uri="{FF2B5EF4-FFF2-40B4-BE49-F238E27FC236}">
                <a16:creationId xmlns:a16="http://schemas.microsoft.com/office/drawing/2014/main" id="{508FF15F-1911-C760-33D5-4CA41D23DE33}"/>
              </a:ext>
            </a:extLst>
          </p:cNvPr>
          <p:cNvPicPr>
            <a:picLocks noChangeAspect="1"/>
          </p:cNvPicPr>
          <p:nvPr/>
        </p:nvPicPr>
        <p:blipFill>
          <a:blip r:embed="rId3"/>
          <a:stretch>
            <a:fillRect/>
          </a:stretch>
        </p:blipFill>
        <p:spPr>
          <a:xfrm>
            <a:off x="6764694" y="873298"/>
            <a:ext cx="5063412" cy="1422717"/>
          </a:xfrm>
          <a:prstGeom prst="rect">
            <a:avLst/>
          </a:prstGeom>
        </p:spPr>
      </p:pic>
      <p:pic>
        <p:nvPicPr>
          <p:cNvPr id="9" name="Picture 8">
            <a:extLst>
              <a:ext uri="{FF2B5EF4-FFF2-40B4-BE49-F238E27FC236}">
                <a16:creationId xmlns:a16="http://schemas.microsoft.com/office/drawing/2014/main" id="{DD045655-7CAF-4F8F-C3D1-EA78C7FCFD2A}"/>
              </a:ext>
            </a:extLst>
          </p:cNvPr>
          <p:cNvPicPr>
            <a:picLocks noChangeAspect="1"/>
          </p:cNvPicPr>
          <p:nvPr/>
        </p:nvPicPr>
        <p:blipFill>
          <a:blip r:embed="rId4"/>
          <a:stretch>
            <a:fillRect/>
          </a:stretch>
        </p:blipFill>
        <p:spPr>
          <a:xfrm>
            <a:off x="6802147" y="2432120"/>
            <a:ext cx="5084676" cy="1993759"/>
          </a:xfrm>
          <a:prstGeom prst="rect">
            <a:avLst/>
          </a:prstGeom>
        </p:spPr>
      </p:pic>
      <p:pic>
        <p:nvPicPr>
          <p:cNvPr id="11" name="Picture 10">
            <a:extLst>
              <a:ext uri="{FF2B5EF4-FFF2-40B4-BE49-F238E27FC236}">
                <a16:creationId xmlns:a16="http://schemas.microsoft.com/office/drawing/2014/main" id="{2F6C7FE8-96B8-CA95-CA54-085557950268}"/>
              </a:ext>
            </a:extLst>
          </p:cNvPr>
          <p:cNvPicPr>
            <a:picLocks noChangeAspect="1"/>
          </p:cNvPicPr>
          <p:nvPr/>
        </p:nvPicPr>
        <p:blipFill>
          <a:blip r:embed="rId5"/>
          <a:stretch>
            <a:fillRect/>
          </a:stretch>
        </p:blipFill>
        <p:spPr>
          <a:xfrm>
            <a:off x="6876659" y="4602355"/>
            <a:ext cx="5194041" cy="2120800"/>
          </a:xfrm>
          <a:prstGeom prst="rect">
            <a:avLst/>
          </a:prstGeom>
        </p:spPr>
      </p:pic>
      <p:pic>
        <p:nvPicPr>
          <p:cNvPr id="13" name="Picture 12">
            <a:extLst>
              <a:ext uri="{FF2B5EF4-FFF2-40B4-BE49-F238E27FC236}">
                <a16:creationId xmlns:a16="http://schemas.microsoft.com/office/drawing/2014/main" id="{ECDA39F2-2C76-B733-B96A-26A352974C14}"/>
              </a:ext>
            </a:extLst>
          </p:cNvPr>
          <p:cNvPicPr>
            <a:picLocks noChangeAspect="1"/>
          </p:cNvPicPr>
          <p:nvPr/>
        </p:nvPicPr>
        <p:blipFill>
          <a:blip r:embed="rId6"/>
          <a:stretch>
            <a:fillRect/>
          </a:stretch>
        </p:blipFill>
        <p:spPr>
          <a:xfrm>
            <a:off x="207512" y="2893208"/>
            <a:ext cx="5268555" cy="1532671"/>
          </a:xfrm>
          <a:prstGeom prst="rect">
            <a:avLst/>
          </a:prstGeom>
        </p:spPr>
      </p:pic>
      <p:pic>
        <p:nvPicPr>
          <p:cNvPr id="15" name="Picture 14">
            <a:extLst>
              <a:ext uri="{FF2B5EF4-FFF2-40B4-BE49-F238E27FC236}">
                <a16:creationId xmlns:a16="http://schemas.microsoft.com/office/drawing/2014/main" id="{0C1045D6-1CA7-58C0-8493-968968091707}"/>
              </a:ext>
            </a:extLst>
          </p:cNvPr>
          <p:cNvPicPr>
            <a:picLocks noChangeAspect="1"/>
          </p:cNvPicPr>
          <p:nvPr/>
        </p:nvPicPr>
        <p:blipFill>
          <a:blip r:embed="rId7"/>
          <a:stretch>
            <a:fillRect/>
          </a:stretch>
        </p:blipFill>
        <p:spPr>
          <a:xfrm>
            <a:off x="277927" y="4658984"/>
            <a:ext cx="5567268" cy="1641971"/>
          </a:xfrm>
          <a:prstGeom prst="rect">
            <a:avLst/>
          </a:prstGeom>
        </p:spPr>
      </p:pic>
      <p:pic>
        <p:nvPicPr>
          <p:cNvPr id="17" name="Picture 16">
            <a:extLst>
              <a:ext uri="{FF2B5EF4-FFF2-40B4-BE49-F238E27FC236}">
                <a16:creationId xmlns:a16="http://schemas.microsoft.com/office/drawing/2014/main" id="{8EC00205-BFF6-A72F-6C79-3E650FCE6BFA}"/>
              </a:ext>
            </a:extLst>
          </p:cNvPr>
          <p:cNvPicPr>
            <a:picLocks noChangeAspect="1"/>
          </p:cNvPicPr>
          <p:nvPr/>
        </p:nvPicPr>
        <p:blipFill>
          <a:blip r:embed="rId8"/>
          <a:stretch>
            <a:fillRect/>
          </a:stretch>
        </p:blipFill>
        <p:spPr>
          <a:xfrm>
            <a:off x="207512" y="1378030"/>
            <a:ext cx="4428495" cy="1266205"/>
          </a:xfrm>
          <a:prstGeom prst="rect">
            <a:avLst/>
          </a:prstGeom>
        </p:spPr>
      </p:pic>
    </p:spTree>
    <p:extLst>
      <p:ext uri="{BB962C8B-B14F-4D97-AF65-F5344CB8AC3E}">
        <p14:creationId xmlns:p14="http://schemas.microsoft.com/office/powerpoint/2010/main" val="820844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584D-1754-1399-6403-CFC369418F8B}"/>
              </a:ext>
            </a:extLst>
          </p:cNvPr>
          <p:cNvSpPr>
            <a:spLocks noGrp="1"/>
          </p:cNvSpPr>
          <p:nvPr>
            <p:ph type="title"/>
          </p:nvPr>
        </p:nvSpPr>
        <p:spPr/>
        <p:txBody>
          <a:bodyPr/>
          <a:lstStyle/>
          <a:p>
            <a:r>
              <a:rPr lang="en-US" b="0" i="0">
                <a:solidFill>
                  <a:srgbClr val="1F1F1F"/>
                </a:solidFill>
                <a:effectLst/>
                <a:latin typeface="Source Sans Pro" panose="020B0503030403020204" pitchFamily="34" charset="0"/>
              </a:rPr>
              <a:t>IPv6 Headers</a:t>
            </a:r>
            <a:endParaRPr lang="en-US"/>
          </a:p>
        </p:txBody>
      </p:sp>
      <p:pic>
        <p:nvPicPr>
          <p:cNvPr id="4" name="Content Placeholder 3">
            <a:extLst>
              <a:ext uri="{FF2B5EF4-FFF2-40B4-BE49-F238E27FC236}">
                <a16:creationId xmlns:a16="http://schemas.microsoft.com/office/drawing/2014/main" id="{655027E6-9021-D9E7-949B-9572D92E14FE}"/>
              </a:ext>
            </a:extLst>
          </p:cNvPr>
          <p:cNvPicPr>
            <a:picLocks noGrp="1" noChangeAspect="1"/>
          </p:cNvPicPr>
          <p:nvPr>
            <p:ph idx="1"/>
          </p:nvPr>
        </p:nvPicPr>
        <p:blipFill>
          <a:blip r:embed="rId2"/>
          <a:stretch>
            <a:fillRect/>
          </a:stretch>
        </p:blipFill>
        <p:spPr>
          <a:xfrm>
            <a:off x="2485708" y="1825625"/>
            <a:ext cx="7220583" cy="4351338"/>
          </a:xfrm>
          <a:prstGeom prst="rect">
            <a:avLst/>
          </a:prstGeom>
        </p:spPr>
      </p:pic>
    </p:spTree>
    <p:extLst>
      <p:ext uri="{BB962C8B-B14F-4D97-AF65-F5344CB8AC3E}">
        <p14:creationId xmlns:p14="http://schemas.microsoft.com/office/powerpoint/2010/main" val="309405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8508-9E5F-E64A-A415-5CA824003B04}"/>
              </a:ext>
            </a:extLst>
          </p:cNvPr>
          <p:cNvSpPr>
            <a:spLocks noGrp="1"/>
          </p:cNvSpPr>
          <p:nvPr>
            <p:ph type="title"/>
          </p:nvPr>
        </p:nvSpPr>
        <p:spPr>
          <a:xfrm>
            <a:off x="0" y="97645"/>
            <a:ext cx="10515600" cy="1325563"/>
          </a:xfrm>
        </p:spPr>
        <p:txBody>
          <a:bodyPr/>
          <a:lstStyle/>
          <a:p>
            <a:r>
              <a:rPr lang="en-US" dirty="0"/>
              <a:t>IPV4 and IPV6 Co-exist</a:t>
            </a:r>
          </a:p>
        </p:txBody>
      </p:sp>
      <p:sp>
        <p:nvSpPr>
          <p:cNvPr id="4" name="TextBox 3">
            <a:extLst>
              <a:ext uri="{FF2B5EF4-FFF2-40B4-BE49-F238E27FC236}">
                <a16:creationId xmlns:a16="http://schemas.microsoft.com/office/drawing/2014/main" id="{AB6CEEE7-D933-1463-135E-A45CCD0AB656}"/>
              </a:ext>
            </a:extLst>
          </p:cNvPr>
          <p:cNvSpPr txBox="1"/>
          <p:nvPr/>
        </p:nvSpPr>
        <p:spPr>
          <a:xfrm>
            <a:off x="116447" y="1202191"/>
            <a:ext cx="5870448" cy="369332"/>
          </a:xfrm>
          <a:prstGeom prst="rect">
            <a:avLst/>
          </a:prstGeom>
          <a:noFill/>
        </p:spPr>
        <p:txBody>
          <a:bodyPr wrap="square" rtlCol="0">
            <a:spAutoFit/>
          </a:bodyPr>
          <a:lstStyle/>
          <a:p>
            <a:r>
              <a:rPr lang="en-US" dirty="0"/>
              <a:t>IPV4 Mapped Address</a:t>
            </a:r>
          </a:p>
        </p:txBody>
      </p:sp>
      <p:pic>
        <p:nvPicPr>
          <p:cNvPr id="6" name="Picture 5">
            <a:extLst>
              <a:ext uri="{FF2B5EF4-FFF2-40B4-BE49-F238E27FC236}">
                <a16:creationId xmlns:a16="http://schemas.microsoft.com/office/drawing/2014/main" id="{9E6B8E1D-F045-6C6C-42C6-0090FE1022A9}"/>
              </a:ext>
            </a:extLst>
          </p:cNvPr>
          <p:cNvPicPr>
            <a:picLocks noChangeAspect="1"/>
          </p:cNvPicPr>
          <p:nvPr/>
        </p:nvPicPr>
        <p:blipFill>
          <a:blip r:embed="rId2"/>
          <a:stretch>
            <a:fillRect/>
          </a:stretch>
        </p:blipFill>
        <p:spPr>
          <a:xfrm>
            <a:off x="250123" y="1554850"/>
            <a:ext cx="6096000" cy="492606"/>
          </a:xfrm>
          <a:prstGeom prst="rect">
            <a:avLst/>
          </a:prstGeom>
        </p:spPr>
      </p:pic>
      <p:pic>
        <p:nvPicPr>
          <p:cNvPr id="8" name="Picture 7">
            <a:extLst>
              <a:ext uri="{FF2B5EF4-FFF2-40B4-BE49-F238E27FC236}">
                <a16:creationId xmlns:a16="http://schemas.microsoft.com/office/drawing/2014/main" id="{0E5A28E2-F984-E966-C85D-F77D579C1614}"/>
              </a:ext>
            </a:extLst>
          </p:cNvPr>
          <p:cNvPicPr>
            <a:picLocks noChangeAspect="1"/>
          </p:cNvPicPr>
          <p:nvPr/>
        </p:nvPicPr>
        <p:blipFill>
          <a:blip r:embed="rId3"/>
          <a:stretch>
            <a:fillRect/>
          </a:stretch>
        </p:blipFill>
        <p:spPr>
          <a:xfrm>
            <a:off x="205274" y="2179098"/>
            <a:ext cx="4641246" cy="1860521"/>
          </a:xfrm>
          <a:prstGeom prst="rect">
            <a:avLst/>
          </a:prstGeom>
        </p:spPr>
      </p:pic>
      <p:pic>
        <p:nvPicPr>
          <p:cNvPr id="10" name="Picture 9">
            <a:extLst>
              <a:ext uri="{FF2B5EF4-FFF2-40B4-BE49-F238E27FC236}">
                <a16:creationId xmlns:a16="http://schemas.microsoft.com/office/drawing/2014/main" id="{643F620E-C687-A62B-6E1D-E4C9F596DCE7}"/>
              </a:ext>
            </a:extLst>
          </p:cNvPr>
          <p:cNvPicPr>
            <a:picLocks noChangeAspect="1"/>
          </p:cNvPicPr>
          <p:nvPr/>
        </p:nvPicPr>
        <p:blipFill>
          <a:blip r:embed="rId4"/>
          <a:stretch>
            <a:fillRect/>
          </a:stretch>
        </p:blipFill>
        <p:spPr>
          <a:xfrm>
            <a:off x="4735923" y="3162879"/>
            <a:ext cx="7250803" cy="3000117"/>
          </a:xfrm>
          <a:prstGeom prst="rect">
            <a:avLst/>
          </a:prstGeom>
        </p:spPr>
      </p:pic>
      <p:pic>
        <p:nvPicPr>
          <p:cNvPr id="12" name="Picture 11">
            <a:extLst>
              <a:ext uri="{FF2B5EF4-FFF2-40B4-BE49-F238E27FC236}">
                <a16:creationId xmlns:a16="http://schemas.microsoft.com/office/drawing/2014/main" id="{90AF2545-E8DD-B36F-DA03-2FE8DB06E8D5}"/>
              </a:ext>
            </a:extLst>
          </p:cNvPr>
          <p:cNvPicPr>
            <a:picLocks noChangeAspect="1"/>
          </p:cNvPicPr>
          <p:nvPr/>
        </p:nvPicPr>
        <p:blipFill>
          <a:blip r:embed="rId5"/>
          <a:stretch>
            <a:fillRect/>
          </a:stretch>
        </p:blipFill>
        <p:spPr>
          <a:xfrm>
            <a:off x="6885991" y="291112"/>
            <a:ext cx="5100735" cy="2264192"/>
          </a:xfrm>
          <a:prstGeom prst="rect">
            <a:avLst/>
          </a:prstGeom>
        </p:spPr>
      </p:pic>
    </p:spTree>
    <p:extLst>
      <p:ext uri="{BB962C8B-B14F-4D97-AF65-F5344CB8AC3E}">
        <p14:creationId xmlns:p14="http://schemas.microsoft.com/office/powerpoint/2010/main" val="206719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49E4-0A9C-4DD6-E0F9-2B25BDAE2646}"/>
              </a:ext>
            </a:extLst>
          </p:cNvPr>
          <p:cNvSpPr>
            <a:spLocks noGrp="1"/>
          </p:cNvSpPr>
          <p:nvPr>
            <p:ph type="title"/>
          </p:nvPr>
        </p:nvSpPr>
        <p:spPr/>
        <p:txBody>
          <a:bodyPr>
            <a:normAutofit/>
          </a:bodyPr>
          <a:lstStyle/>
          <a:p>
            <a:r>
              <a:rPr lang="en-US" b="0" i="0" dirty="0">
                <a:solidFill>
                  <a:srgbClr val="1F1F1F"/>
                </a:solidFill>
                <a:effectLst/>
                <a:latin typeface="Source Sans Pro" panose="020B0503030403020204" pitchFamily="34" charset="0"/>
              </a:rPr>
              <a:t>Supplemental Reading for IPv6 and IPv4 Harmony</a:t>
            </a:r>
            <a:endParaRPr lang="en-US" dirty="0"/>
          </a:p>
        </p:txBody>
      </p:sp>
      <p:sp>
        <p:nvSpPr>
          <p:cNvPr id="3" name="Content Placeholder 2">
            <a:extLst>
              <a:ext uri="{FF2B5EF4-FFF2-40B4-BE49-F238E27FC236}">
                <a16:creationId xmlns:a16="http://schemas.microsoft.com/office/drawing/2014/main" id="{9735C255-1097-F691-10AF-AA1FC154CC50}"/>
              </a:ext>
            </a:extLst>
          </p:cNvPr>
          <p:cNvSpPr>
            <a:spLocks noGrp="1"/>
          </p:cNvSpPr>
          <p:nvPr>
            <p:ph idx="1"/>
          </p:nvPr>
        </p:nvSpPr>
        <p:spPr/>
        <p:txBody>
          <a:bodyPr>
            <a:normAutofit fontScale="92500" lnSpcReduction="10000"/>
          </a:bodyPr>
          <a:lstStyle/>
          <a:p>
            <a:pPr algn="l"/>
            <a:r>
              <a:rPr lang="en-US" b="0" i="0" dirty="0">
                <a:solidFill>
                  <a:srgbClr val="1F1F1F"/>
                </a:solidFill>
                <a:effectLst/>
                <a:latin typeface="Source Sans Pro" panose="020B0503030403020204" pitchFamily="34" charset="0"/>
              </a:rPr>
              <a:t>While IPv6 adoption becomes more widespread, it'll need a way to travel over the old IPv4 remnants of the Internet backbone. The primary way this is achieved today is through </a:t>
            </a:r>
            <a:r>
              <a:rPr lang="en-US" b="1" i="0" dirty="0">
                <a:solidFill>
                  <a:srgbClr val="1F1F1F"/>
                </a:solidFill>
                <a:effectLst/>
                <a:latin typeface="unset"/>
              </a:rPr>
              <a:t>IPv6 tunnels</a:t>
            </a:r>
            <a:r>
              <a:rPr lang="en-US" b="0" i="0" dirty="0">
                <a:solidFill>
                  <a:srgbClr val="1F1F1F"/>
                </a:solidFill>
                <a:effectLst/>
                <a:latin typeface="Source Sans Pro" panose="020B0503030403020204" pitchFamily="34" charset="0"/>
              </a:rPr>
              <a:t>. IPv6 tunnels are conceptually pretty simple. They consist of IPv6 tunnel servers on either end of a connection. These IPv6 tunnel servers take incoming IPv6 traffic and encapsulate it within traditional IPv4 datagrams. This is then delivered across the IPv4 Internet space where it's received by another IPv6 tunnel server. That server performs the de-encapsulation and passes the IPv6 traffic further along in the network.</a:t>
            </a:r>
          </a:p>
          <a:p>
            <a:pPr algn="l"/>
            <a:r>
              <a:rPr lang="en-US" b="0" i="0" dirty="0">
                <a:solidFill>
                  <a:srgbClr val="1F1F1F"/>
                </a:solidFill>
                <a:effectLst/>
                <a:latin typeface="Source Sans Pro" panose="020B0503030403020204" pitchFamily="34" charset="0"/>
              </a:rPr>
              <a:t>There are a lot of competing protocols to be used for these kinds of IPv6 tunnels. Since this is still a new and evolving space, it's not clear who the winner will be. Some of the main competitors are </a:t>
            </a:r>
            <a:r>
              <a:rPr lang="en-US" b="1" i="0" u="sng" dirty="0">
                <a:solidFill>
                  <a:srgbClr val="0056D2"/>
                </a:solidFill>
                <a:effectLst/>
                <a:latin typeface="unset"/>
                <a:hlinkClick r:id="rId2"/>
              </a:rPr>
              <a:t>6in4</a:t>
            </a:r>
            <a:r>
              <a:rPr lang="en-US" b="1" i="0" dirty="0">
                <a:solidFill>
                  <a:srgbClr val="1F1F1F"/>
                </a:solidFill>
                <a:effectLst/>
                <a:latin typeface="unset"/>
              </a:rPr>
              <a:t>, </a:t>
            </a:r>
            <a:r>
              <a:rPr lang="en-US" b="1" i="0" u="sng" dirty="0">
                <a:solidFill>
                  <a:srgbClr val="0056D2"/>
                </a:solidFill>
                <a:effectLst/>
                <a:latin typeface="unset"/>
                <a:hlinkClick r:id="rId3"/>
              </a:rPr>
              <a:t>Tunnel Setup Protocol</a:t>
            </a:r>
            <a:r>
              <a:rPr lang="en-US" b="0" i="0" dirty="0">
                <a:solidFill>
                  <a:srgbClr val="1F1F1F"/>
                </a:solidFill>
                <a:effectLst/>
                <a:latin typeface="Source Sans Pro" panose="020B0503030403020204" pitchFamily="34" charset="0"/>
              </a:rPr>
              <a:t>, and </a:t>
            </a:r>
            <a:r>
              <a:rPr lang="en-US" b="1" i="0" u="sng" dirty="0">
                <a:solidFill>
                  <a:srgbClr val="0056D2"/>
                </a:solidFill>
                <a:effectLst/>
                <a:latin typeface="unset"/>
                <a:hlinkClick r:id="rId4"/>
              </a:rPr>
              <a:t>Anything in Anything (AYIYA)</a:t>
            </a:r>
            <a:r>
              <a:rPr lang="en-US" b="0" i="0" dirty="0">
                <a:solidFill>
                  <a:srgbClr val="1F1F1F"/>
                </a:solidFill>
                <a:effectLst/>
                <a:latin typeface="Source Sans Pro" panose="020B0503030403020204" pitchFamily="34" charset="0"/>
              </a:rPr>
              <a:t>.</a:t>
            </a:r>
          </a:p>
          <a:p>
            <a:endParaRPr lang="en-US" dirty="0"/>
          </a:p>
        </p:txBody>
      </p:sp>
    </p:spTree>
    <p:extLst>
      <p:ext uri="{BB962C8B-B14F-4D97-AF65-F5344CB8AC3E}">
        <p14:creationId xmlns:p14="http://schemas.microsoft.com/office/powerpoint/2010/main" val="2993788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AF7F0-1EC1-F723-22D1-0DAB4D74D177}"/>
              </a:ext>
            </a:extLst>
          </p:cNvPr>
          <p:cNvSpPr>
            <a:spLocks noGrp="1"/>
          </p:cNvSpPr>
          <p:nvPr>
            <p:ph type="title"/>
          </p:nvPr>
        </p:nvSpPr>
        <p:spPr/>
        <p:txBody>
          <a:bodyPr/>
          <a:lstStyle/>
          <a:p>
            <a:r>
              <a:rPr lang="en-US" dirty="0"/>
              <a:t>ICMP(Internet Control Message Protocol)</a:t>
            </a:r>
          </a:p>
        </p:txBody>
      </p:sp>
      <p:pic>
        <p:nvPicPr>
          <p:cNvPr id="5" name="Picture 4">
            <a:extLst>
              <a:ext uri="{FF2B5EF4-FFF2-40B4-BE49-F238E27FC236}">
                <a16:creationId xmlns:a16="http://schemas.microsoft.com/office/drawing/2014/main" id="{8EEB1573-1436-E430-7E8A-92C956C8DA9A}"/>
              </a:ext>
            </a:extLst>
          </p:cNvPr>
          <p:cNvPicPr>
            <a:picLocks noChangeAspect="1"/>
          </p:cNvPicPr>
          <p:nvPr/>
        </p:nvPicPr>
        <p:blipFill>
          <a:blip r:embed="rId2"/>
          <a:stretch>
            <a:fillRect/>
          </a:stretch>
        </p:blipFill>
        <p:spPr>
          <a:xfrm>
            <a:off x="249065" y="1577017"/>
            <a:ext cx="5529943" cy="2625599"/>
          </a:xfrm>
          <a:prstGeom prst="rect">
            <a:avLst/>
          </a:prstGeom>
        </p:spPr>
      </p:pic>
      <p:pic>
        <p:nvPicPr>
          <p:cNvPr id="7" name="Picture 6">
            <a:extLst>
              <a:ext uri="{FF2B5EF4-FFF2-40B4-BE49-F238E27FC236}">
                <a16:creationId xmlns:a16="http://schemas.microsoft.com/office/drawing/2014/main" id="{03C9B37C-0B0B-583D-1F4D-6E2CFE4B1A78}"/>
              </a:ext>
            </a:extLst>
          </p:cNvPr>
          <p:cNvPicPr>
            <a:picLocks noChangeAspect="1"/>
          </p:cNvPicPr>
          <p:nvPr/>
        </p:nvPicPr>
        <p:blipFill>
          <a:blip r:embed="rId3"/>
          <a:stretch>
            <a:fillRect/>
          </a:stretch>
        </p:blipFill>
        <p:spPr>
          <a:xfrm>
            <a:off x="6749605" y="1446990"/>
            <a:ext cx="4787075" cy="2825815"/>
          </a:xfrm>
          <a:prstGeom prst="rect">
            <a:avLst/>
          </a:prstGeom>
        </p:spPr>
      </p:pic>
      <p:cxnSp>
        <p:nvCxnSpPr>
          <p:cNvPr id="9" name="Straight Arrow Connector 8">
            <a:extLst>
              <a:ext uri="{FF2B5EF4-FFF2-40B4-BE49-F238E27FC236}">
                <a16:creationId xmlns:a16="http://schemas.microsoft.com/office/drawing/2014/main" id="{C90B9B7E-3009-511E-DCA2-E9556E2B7BAE}"/>
              </a:ext>
            </a:extLst>
          </p:cNvPr>
          <p:cNvCxnSpPr>
            <a:cxnSpLocks/>
            <a:endCxn id="7" idx="1"/>
          </p:cNvCxnSpPr>
          <p:nvPr/>
        </p:nvCxnSpPr>
        <p:spPr>
          <a:xfrm flipV="1">
            <a:off x="5066522" y="2859898"/>
            <a:ext cx="1683083" cy="8350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73C7AE05-2DDD-59D6-9B78-041B6E9D16C2}"/>
              </a:ext>
            </a:extLst>
          </p:cNvPr>
          <p:cNvPicPr>
            <a:picLocks noChangeAspect="1"/>
          </p:cNvPicPr>
          <p:nvPr/>
        </p:nvPicPr>
        <p:blipFill>
          <a:blip r:embed="rId4"/>
          <a:stretch>
            <a:fillRect/>
          </a:stretch>
        </p:blipFill>
        <p:spPr>
          <a:xfrm>
            <a:off x="6547096" y="4969691"/>
            <a:ext cx="5334007" cy="1485262"/>
          </a:xfrm>
          <a:prstGeom prst="rect">
            <a:avLst/>
          </a:prstGeom>
        </p:spPr>
      </p:pic>
      <p:cxnSp>
        <p:nvCxnSpPr>
          <p:cNvPr id="14" name="Straight Arrow Connector 13">
            <a:extLst>
              <a:ext uri="{FF2B5EF4-FFF2-40B4-BE49-F238E27FC236}">
                <a16:creationId xmlns:a16="http://schemas.microsoft.com/office/drawing/2014/main" id="{A3654852-0A44-6520-3273-AB649209C902}"/>
              </a:ext>
            </a:extLst>
          </p:cNvPr>
          <p:cNvCxnSpPr>
            <a:cxnSpLocks/>
          </p:cNvCxnSpPr>
          <p:nvPr/>
        </p:nvCxnSpPr>
        <p:spPr>
          <a:xfrm flipH="1">
            <a:off x="8970264" y="3449863"/>
            <a:ext cx="365760" cy="14755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2883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8AB33-8A10-F431-2BF1-007EEFF5C00D}"/>
              </a:ext>
            </a:extLst>
          </p:cNvPr>
          <p:cNvSpPr>
            <a:spLocks noGrp="1"/>
          </p:cNvSpPr>
          <p:nvPr>
            <p:ph type="title"/>
          </p:nvPr>
        </p:nvSpPr>
        <p:spPr/>
        <p:txBody>
          <a:bodyPr/>
          <a:lstStyle/>
          <a:p>
            <a:r>
              <a:rPr lang="en-US" dirty="0"/>
              <a:t>Ping</a:t>
            </a:r>
          </a:p>
        </p:txBody>
      </p:sp>
      <p:pic>
        <p:nvPicPr>
          <p:cNvPr id="5" name="Picture 4">
            <a:extLst>
              <a:ext uri="{FF2B5EF4-FFF2-40B4-BE49-F238E27FC236}">
                <a16:creationId xmlns:a16="http://schemas.microsoft.com/office/drawing/2014/main" id="{A02D937A-32D4-55D6-807E-D7B731BC2D0C}"/>
              </a:ext>
            </a:extLst>
          </p:cNvPr>
          <p:cNvPicPr>
            <a:picLocks noChangeAspect="1"/>
          </p:cNvPicPr>
          <p:nvPr/>
        </p:nvPicPr>
        <p:blipFill>
          <a:blip r:embed="rId2"/>
          <a:stretch>
            <a:fillRect/>
          </a:stretch>
        </p:blipFill>
        <p:spPr>
          <a:xfrm>
            <a:off x="513183" y="1266360"/>
            <a:ext cx="6604990" cy="1150270"/>
          </a:xfrm>
          <a:prstGeom prst="rect">
            <a:avLst/>
          </a:prstGeom>
        </p:spPr>
      </p:pic>
      <p:pic>
        <p:nvPicPr>
          <p:cNvPr id="7" name="Picture 6">
            <a:extLst>
              <a:ext uri="{FF2B5EF4-FFF2-40B4-BE49-F238E27FC236}">
                <a16:creationId xmlns:a16="http://schemas.microsoft.com/office/drawing/2014/main" id="{F24F277C-FF9E-5679-3CB5-CB4A786E0017}"/>
              </a:ext>
            </a:extLst>
          </p:cNvPr>
          <p:cNvPicPr>
            <a:picLocks noChangeAspect="1"/>
          </p:cNvPicPr>
          <p:nvPr/>
        </p:nvPicPr>
        <p:blipFill>
          <a:blip r:embed="rId3"/>
          <a:stretch>
            <a:fillRect/>
          </a:stretch>
        </p:blipFill>
        <p:spPr>
          <a:xfrm>
            <a:off x="513183" y="2416630"/>
            <a:ext cx="7016620" cy="1592308"/>
          </a:xfrm>
          <a:prstGeom prst="rect">
            <a:avLst/>
          </a:prstGeom>
        </p:spPr>
      </p:pic>
      <p:pic>
        <p:nvPicPr>
          <p:cNvPr id="9" name="Picture 8">
            <a:extLst>
              <a:ext uri="{FF2B5EF4-FFF2-40B4-BE49-F238E27FC236}">
                <a16:creationId xmlns:a16="http://schemas.microsoft.com/office/drawing/2014/main" id="{9E5993FB-A06D-5553-49E1-BE7A42709341}"/>
              </a:ext>
            </a:extLst>
          </p:cNvPr>
          <p:cNvPicPr>
            <a:picLocks noChangeAspect="1"/>
          </p:cNvPicPr>
          <p:nvPr/>
        </p:nvPicPr>
        <p:blipFill>
          <a:blip r:embed="rId4"/>
          <a:stretch>
            <a:fillRect/>
          </a:stretch>
        </p:blipFill>
        <p:spPr>
          <a:xfrm>
            <a:off x="513183" y="4135270"/>
            <a:ext cx="5353050" cy="2047875"/>
          </a:xfrm>
          <a:prstGeom prst="rect">
            <a:avLst/>
          </a:prstGeom>
        </p:spPr>
      </p:pic>
      <p:sp>
        <p:nvSpPr>
          <p:cNvPr id="10" name="TextBox 9">
            <a:extLst>
              <a:ext uri="{FF2B5EF4-FFF2-40B4-BE49-F238E27FC236}">
                <a16:creationId xmlns:a16="http://schemas.microsoft.com/office/drawing/2014/main" id="{C5BA2BDA-7B59-1236-951F-49A3EF275197}"/>
              </a:ext>
            </a:extLst>
          </p:cNvPr>
          <p:cNvSpPr txBox="1"/>
          <p:nvPr/>
        </p:nvSpPr>
        <p:spPr>
          <a:xfrm>
            <a:off x="6447453" y="4135270"/>
            <a:ext cx="5231364" cy="923330"/>
          </a:xfrm>
          <a:prstGeom prst="rect">
            <a:avLst/>
          </a:prstGeom>
          <a:noFill/>
        </p:spPr>
        <p:txBody>
          <a:bodyPr wrap="square" rtlCol="0">
            <a:spAutoFit/>
          </a:bodyPr>
          <a:lstStyle/>
          <a:p>
            <a:r>
              <a:rPr lang="en-US" dirty="0"/>
              <a:t>In windows, ping tool would send 4 Echo Request. In Linux, user have to interrupt it manually to make it stop.</a:t>
            </a:r>
          </a:p>
        </p:txBody>
      </p:sp>
      <p:sp>
        <p:nvSpPr>
          <p:cNvPr id="11" name="TextBox 10">
            <a:extLst>
              <a:ext uri="{FF2B5EF4-FFF2-40B4-BE49-F238E27FC236}">
                <a16:creationId xmlns:a16="http://schemas.microsoft.com/office/drawing/2014/main" id="{7084866A-B850-C0A7-AC7B-AD59277F784A}"/>
              </a:ext>
            </a:extLst>
          </p:cNvPr>
          <p:cNvSpPr txBox="1"/>
          <p:nvPr/>
        </p:nvSpPr>
        <p:spPr>
          <a:xfrm>
            <a:off x="7903029" y="1810985"/>
            <a:ext cx="3666929" cy="923330"/>
          </a:xfrm>
          <a:prstGeom prst="rect">
            <a:avLst/>
          </a:prstGeom>
          <a:noFill/>
        </p:spPr>
        <p:txBody>
          <a:bodyPr wrap="square" rtlCol="0">
            <a:spAutoFit/>
          </a:bodyPr>
          <a:lstStyle/>
          <a:p>
            <a:r>
              <a:rPr lang="en-US" dirty="0"/>
              <a:t>Determine whether you can reach a certain computer, and know the general quality of the connection</a:t>
            </a:r>
          </a:p>
        </p:txBody>
      </p:sp>
    </p:spTree>
    <p:extLst>
      <p:ext uri="{BB962C8B-B14F-4D97-AF65-F5344CB8AC3E}">
        <p14:creationId xmlns:p14="http://schemas.microsoft.com/office/powerpoint/2010/main" val="1912210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06FA-AB6D-4C38-D674-7E71FAA951E9}"/>
              </a:ext>
            </a:extLst>
          </p:cNvPr>
          <p:cNvSpPr>
            <a:spLocks noGrp="1"/>
          </p:cNvSpPr>
          <p:nvPr>
            <p:ph type="title"/>
          </p:nvPr>
        </p:nvSpPr>
        <p:spPr/>
        <p:txBody>
          <a:bodyPr/>
          <a:lstStyle/>
          <a:p>
            <a:r>
              <a:rPr lang="en-US" dirty="0"/>
              <a:t>Traceroute</a:t>
            </a:r>
          </a:p>
        </p:txBody>
      </p:sp>
      <p:pic>
        <p:nvPicPr>
          <p:cNvPr id="5" name="Picture 4">
            <a:extLst>
              <a:ext uri="{FF2B5EF4-FFF2-40B4-BE49-F238E27FC236}">
                <a16:creationId xmlns:a16="http://schemas.microsoft.com/office/drawing/2014/main" id="{9BE3D2F8-FF89-6DBF-2847-02311CCA6B3B}"/>
              </a:ext>
            </a:extLst>
          </p:cNvPr>
          <p:cNvPicPr>
            <a:picLocks noChangeAspect="1"/>
          </p:cNvPicPr>
          <p:nvPr/>
        </p:nvPicPr>
        <p:blipFill>
          <a:blip r:embed="rId2"/>
          <a:stretch>
            <a:fillRect/>
          </a:stretch>
        </p:blipFill>
        <p:spPr>
          <a:xfrm>
            <a:off x="538959" y="1603816"/>
            <a:ext cx="5005426" cy="2593439"/>
          </a:xfrm>
          <a:prstGeom prst="rect">
            <a:avLst/>
          </a:prstGeom>
        </p:spPr>
      </p:pic>
      <p:sp>
        <p:nvSpPr>
          <p:cNvPr id="7" name="TextBox 6">
            <a:extLst>
              <a:ext uri="{FF2B5EF4-FFF2-40B4-BE49-F238E27FC236}">
                <a16:creationId xmlns:a16="http://schemas.microsoft.com/office/drawing/2014/main" id="{91093A28-D7C5-8449-3A5B-24DE92381EEC}"/>
              </a:ext>
            </a:extLst>
          </p:cNvPr>
          <p:cNvSpPr txBox="1"/>
          <p:nvPr/>
        </p:nvSpPr>
        <p:spPr>
          <a:xfrm>
            <a:off x="3865859" y="245698"/>
            <a:ext cx="5952744" cy="923330"/>
          </a:xfrm>
          <a:prstGeom prst="rect">
            <a:avLst/>
          </a:prstGeom>
          <a:noFill/>
        </p:spPr>
        <p:txBody>
          <a:bodyPr wrap="square" rtlCol="0">
            <a:spAutoFit/>
          </a:bodyPr>
          <a:lstStyle/>
          <a:p>
            <a:r>
              <a:rPr lang="en-US" b="1" dirty="0"/>
              <a:t>Ping</a:t>
            </a:r>
            <a:r>
              <a:rPr lang="en-US" dirty="0"/>
              <a:t> could only tell you the overall quality of the connection but would </a:t>
            </a:r>
            <a:r>
              <a:rPr lang="en-US" b="1" dirty="0"/>
              <a:t>not let you know which node is unreachable</a:t>
            </a:r>
            <a:r>
              <a:rPr lang="en-US" dirty="0"/>
              <a:t> when disconnection happened. </a:t>
            </a:r>
            <a:r>
              <a:rPr lang="en-US" b="1" dirty="0"/>
              <a:t>Traceroute is the solution</a:t>
            </a:r>
            <a:r>
              <a:rPr lang="en-US" dirty="0"/>
              <a:t>. </a:t>
            </a:r>
          </a:p>
        </p:txBody>
      </p:sp>
      <p:pic>
        <p:nvPicPr>
          <p:cNvPr id="9" name="Picture 8">
            <a:extLst>
              <a:ext uri="{FF2B5EF4-FFF2-40B4-BE49-F238E27FC236}">
                <a16:creationId xmlns:a16="http://schemas.microsoft.com/office/drawing/2014/main" id="{90C2BCF9-7DC2-1446-FA0D-89C314FF9880}"/>
              </a:ext>
            </a:extLst>
          </p:cNvPr>
          <p:cNvPicPr>
            <a:picLocks noChangeAspect="1"/>
          </p:cNvPicPr>
          <p:nvPr/>
        </p:nvPicPr>
        <p:blipFill>
          <a:blip r:embed="rId3"/>
          <a:stretch>
            <a:fillRect/>
          </a:stretch>
        </p:blipFill>
        <p:spPr>
          <a:xfrm>
            <a:off x="171263" y="4403554"/>
            <a:ext cx="5924737" cy="2089321"/>
          </a:xfrm>
          <a:prstGeom prst="rect">
            <a:avLst/>
          </a:prstGeom>
        </p:spPr>
      </p:pic>
      <p:pic>
        <p:nvPicPr>
          <p:cNvPr id="11" name="Picture 10">
            <a:extLst>
              <a:ext uri="{FF2B5EF4-FFF2-40B4-BE49-F238E27FC236}">
                <a16:creationId xmlns:a16="http://schemas.microsoft.com/office/drawing/2014/main" id="{2FF5721A-9848-8780-2DC6-67D7AD4E8992}"/>
              </a:ext>
            </a:extLst>
          </p:cNvPr>
          <p:cNvPicPr>
            <a:picLocks noChangeAspect="1"/>
          </p:cNvPicPr>
          <p:nvPr/>
        </p:nvPicPr>
        <p:blipFill>
          <a:blip r:embed="rId4"/>
          <a:stretch>
            <a:fillRect/>
          </a:stretch>
        </p:blipFill>
        <p:spPr>
          <a:xfrm>
            <a:off x="5527129" y="2129056"/>
            <a:ext cx="6095999" cy="2878301"/>
          </a:xfrm>
          <a:prstGeom prst="rect">
            <a:avLst/>
          </a:prstGeom>
        </p:spPr>
      </p:pic>
      <p:sp>
        <p:nvSpPr>
          <p:cNvPr id="12" name="TextBox 11">
            <a:extLst>
              <a:ext uri="{FF2B5EF4-FFF2-40B4-BE49-F238E27FC236}">
                <a16:creationId xmlns:a16="http://schemas.microsoft.com/office/drawing/2014/main" id="{A0B9BCAD-2424-CE91-E57F-C3DB47EF3CEA}"/>
              </a:ext>
            </a:extLst>
          </p:cNvPr>
          <p:cNvSpPr txBox="1"/>
          <p:nvPr/>
        </p:nvSpPr>
        <p:spPr>
          <a:xfrm>
            <a:off x="5295419" y="1326308"/>
            <a:ext cx="6559421" cy="923330"/>
          </a:xfrm>
          <a:prstGeom prst="rect">
            <a:avLst/>
          </a:prstGeom>
          <a:noFill/>
        </p:spPr>
        <p:txBody>
          <a:bodyPr wrap="square" rtlCol="0">
            <a:spAutoFit/>
          </a:bodyPr>
          <a:lstStyle/>
          <a:p>
            <a:r>
              <a:rPr lang="en-US" dirty="0"/>
              <a:t>Traceroute set different TTL (when TTL reach to 0, the data would be discarded, and send back “time out” message to original node) to get the time of data delivery to each node</a:t>
            </a:r>
          </a:p>
        </p:txBody>
      </p:sp>
      <p:pic>
        <p:nvPicPr>
          <p:cNvPr id="14" name="Picture 13">
            <a:extLst>
              <a:ext uri="{FF2B5EF4-FFF2-40B4-BE49-F238E27FC236}">
                <a16:creationId xmlns:a16="http://schemas.microsoft.com/office/drawing/2014/main" id="{9D13F21E-5638-88BE-CBF1-456BD8F073F7}"/>
              </a:ext>
            </a:extLst>
          </p:cNvPr>
          <p:cNvPicPr>
            <a:picLocks noChangeAspect="1"/>
          </p:cNvPicPr>
          <p:nvPr/>
        </p:nvPicPr>
        <p:blipFill>
          <a:blip r:embed="rId5"/>
          <a:stretch>
            <a:fillRect/>
          </a:stretch>
        </p:blipFill>
        <p:spPr>
          <a:xfrm>
            <a:off x="5847331" y="5007357"/>
            <a:ext cx="6024466" cy="1631173"/>
          </a:xfrm>
          <a:prstGeom prst="rect">
            <a:avLst/>
          </a:prstGeom>
        </p:spPr>
      </p:pic>
    </p:spTree>
    <p:extLst>
      <p:ext uri="{BB962C8B-B14F-4D97-AF65-F5344CB8AC3E}">
        <p14:creationId xmlns:p14="http://schemas.microsoft.com/office/powerpoint/2010/main" val="246427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A500E-FFF2-BA8A-2146-522B4DC79CD3}"/>
              </a:ext>
            </a:extLst>
          </p:cNvPr>
          <p:cNvSpPr>
            <a:spLocks noGrp="1"/>
          </p:cNvSpPr>
          <p:nvPr>
            <p:ph type="title"/>
          </p:nvPr>
        </p:nvSpPr>
        <p:spPr>
          <a:xfrm>
            <a:off x="838200" y="365125"/>
            <a:ext cx="3148584" cy="558419"/>
          </a:xfrm>
        </p:spPr>
        <p:txBody>
          <a:bodyPr>
            <a:normAutofit fontScale="90000"/>
          </a:bodyPr>
          <a:lstStyle/>
          <a:p>
            <a:r>
              <a:rPr lang="en-US" dirty="0"/>
              <a:t>Traceroute</a:t>
            </a:r>
          </a:p>
        </p:txBody>
      </p:sp>
      <p:pic>
        <p:nvPicPr>
          <p:cNvPr id="5" name="Picture 4">
            <a:extLst>
              <a:ext uri="{FF2B5EF4-FFF2-40B4-BE49-F238E27FC236}">
                <a16:creationId xmlns:a16="http://schemas.microsoft.com/office/drawing/2014/main" id="{84AE97B3-EDC8-CD49-357E-4530B2392F1B}"/>
              </a:ext>
            </a:extLst>
          </p:cNvPr>
          <p:cNvPicPr>
            <a:picLocks noChangeAspect="1"/>
          </p:cNvPicPr>
          <p:nvPr/>
        </p:nvPicPr>
        <p:blipFill>
          <a:blip r:embed="rId2"/>
          <a:stretch>
            <a:fillRect/>
          </a:stretch>
        </p:blipFill>
        <p:spPr>
          <a:xfrm>
            <a:off x="678561" y="1205937"/>
            <a:ext cx="7410450" cy="2571750"/>
          </a:xfrm>
          <a:prstGeom prst="rect">
            <a:avLst/>
          </a:prstGeom>
        </p:spPr>
      </p:pic>
      <p:sp>
        <p:nvSpPr>
          <p:cNvPr id="6" name="TextBox 5">
            <a:extLst>
              <a:ext uri="{FF2B5EF4-FFF2-40B4-BE49-F238E27FC236}">
                <a16:creationId xmlns:a16="http://schemas.microsoft.com/office/drawing/2014/main" id="{A333C3C6-3EA5-FA5F-4690-294B2E2E3567}"/>
              </a:ext>
            </a:extLst>
          </p:cNvPr>
          <p:cNvSpPr txBox="1"/>
          <p:nvPr/>
        </p:nvSpPr>
        <p:spPr>
          <a:xfrm>
            <a:off x="630936" y="836605"/>
            <a:ext cx="5175504" cy="369332"/>
          </a:xfrm>
          <a:prstGeom prst="rect">
            <a:avLst/>
          </a:prstGeom>
          <a:noFill/>
        </p:spPr>
        <p:txBody>
          <a:bodyPr wrap="square" rtlCol="0">
            <a:spAutoFit/>
          </a:bodyPr>
          <a:lstStyle/>
          <a:p>
            <a:r>
              <a:rPr lang="en-US" dirty="0"/>
              <a:t>In windows, it has a shorter name, </a:t>
            </a:r>
            <a:r>
              <a:rPr lang="en-US" dirty="0" err="1"/>
              <a:t>tracert</a:t>
            </a:r>
            <a:endParaRPr lang="en-US" dirty="0"/>
          </a:p>
        </p:txBody>
      </p:sp>
      <p:sp>
        <p:nvSpPr>
          <p:cNvPr id="7" name="TextBox 6">
            <a:extLst>
              <a:ext uri="{FF2B5EF4-FFF2-40B4-BE49-F238E27FC236}">
                <a16:creationId xmlns:a16="http://schemas.microsoft.com/office/drawing/2014/main" id="{6D33FF77-6C9B-BAEE-3D63-DAE60D09D0D7}"/>
              </a:ext>
            </a:extLst>
          </p:cNvPr>
          <p:cNvSpPr txBox="1"/>
          <p:nvPr/>
        </p:nvSpPr>
        <p:spPr>
          <a:xfrm>
            <a:off x="557784" y="3962353"/>
            <a:ext cx="11356848" cy="369332"/>
          </a:xfrm>
          <a:prstGeom prst="rect">
            <a:avLst/>
          </a:prstGeom>
          <a:noFill/>
        </p:spPr>
        <p:txBody>
          <a:bodyPr wrap="square" rtlCol="0">
            <a:spAutoFit/>
          </a:bodyPr>
          <a:lstStyle/>
          <a:p>
            <a:r>
              <a:rPr lang="en-US" dirty="0"/>
              <a:t>Instead of normal traceroute, “</a:t>
            </a:r>
            <a:r>
              <a:rPr lang="en-US" dirty="0" err="1"/>
              <a:t>pathping</a:t>
            </a:r>
            <a:r>
              <a:rPr lang="en-US" dirty="0"/>
              <a:t>” in Windows and “</a:t>
            </a:r>
            <a:r>
              <a:rPr lang="en-US" dirty="0" err="1"/>
              <a:t>mtr</a:t>
            </a:r>
            <a:r>
              <a:rPr lang="en-US" dirty="0"/>
              <a:t>” in Linux and MacOS act as long running traceroutes</a:t>
            </a:r>
          </a:p>
        </p:txBody>
      </p:sp>
    </p:spTree>
    <p:extLst>
      <p:ext uri="{BB962C8B-B14F-4D97-AF65-F5344CB8AC3E}">
        <p14:creationId xmlns:p14="http://schemas.microsoft.com/office/powerpoint/2010/main" val="408831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6F22-C24C-6E98-E0B0-32B1C6A85217}"/>
              </a:ext>
            </a:extLst>
          </p:cNvPr>
          <p:cNvSpPr>
            <a:spLocks noGrp="1"/>
          </p:cNvSpPr>
          <p:nvPr>
            <p:ph type="title"/>
          </p:nvPr>
        </p:nvSpPr>
        <p:spPr>
          <a:xfrm>
            <a:off x="0" y="53605"/>
            <a:ext cx="8525256" cy="1134491"/>
          </a:xfrm>
        </p:spPr>
        <p:txBody>
          <a:bodyPr/>
          <a:lstStyle/>
          <a:p>
            <a:r>
              <a:rPr lang="en-US" b="0" i="0" dirty="0">
                <a:solidFill>
                  <a:srgbClr val="1F1F1F"/>
                </a:solidFill>
                <a:effectLst/>
                <a:latin typeface="Source Sans Pro" panose="020B0503030403020204" pitchFamily="34" charset="0"/>
              </a:rPr>
              <a:t>Testing Port Connectivity</a:t>
            </a:r>
          </a:p>
        </p:txBody>
      </p:sp>
      <p:sp>
        <p:nvSpPr>
          <p:cNvPr id="4" name="TextBox 3">
            <a:extLst>
              <a:ext uri="{FF2B5EF4-FFF2-40B4-BE49-F238E27FC236}">
                <a16:creationId xmlns:a16="http://schemas.microsoft.com/office/drawing/2014/main" id="{5EC71792-AB97-5EBA-FDAE-A42F592DB408}"/>
              </a:ext>
            </a:extLst>
          </p:cNvPr>
          <p:cNvSpPr txBox="1"/>
          <p:nvPr/>
        </p:nvSpPr>
        <p:spPr>
          <a:xfrm>
            <a:off x="377952" y="941805"/>
            <a:ext cx="10052304" cy="1754326"/>
          </a:xfrm>
          <a:prstGeom prst="rect">
            <a:avLst/>
          </a:prstGeom>
          <a:noFill/>
        </p:spPr>
        <p:txBody>
          <a:bodyPr wrap="square" rtlCol="0">
            <a:spAutoFit/>
          </a:bodyPr>
          <a:lstStyle/>
          <a:p>
            <a:r>
              <a:rPr lang="en-US" dirty="0"/>
              <a:t>The previous methods are used for </a:t>
            </a:r>
            <a:r>
              <a:rPr lang="en-US" b="1" dirty="0"/>
              <a:t>network layer</a:t>
            </a:r>
            <a:r>
              <a:rPr lang="en-US" dirty="0"/>
              <a:t>, but sometimes the error may occur at </a:t>
            </a:r>
            <a:r>
              <a:rPr lang="en-US" b="1" dirty="0"/>
              <a:t>transport layer</a:t>
            </a:r>
            <a:r>
              <a:rPr lang="en-US" dirty="0"/>
              <a:t>.  For those problems, there are two powerful diagnose tools:</a:t>
            </a:r>
          </a:p>
          <a:p>
            <a:pPr marL="342900" indent="-342900">
              <a:buAutoNum type="arabicPeriod"/>
            </a:pPr>
            <a:r>
              <a:rPr lang="en-US" b="1" dirty="0" err="1"/>
              <a:t>Netcat</a:t>
            </a:r>
            <a:r>
              <a:rPr lang="en-US" dirty="0"/>
              <a:t> – Linux /MacOS (</a:t>
            </a:r>
            <a:r>
              <a:rPr lang="en-US" dirty="0" err="1"/>
              <a:t>nc</a:t>
            </a:r>
            <a:r>
              <a:rPr lang="en-US" dirty="0"/>
              <a:t>)</a:t>
            </a:r>
          </a:p>
          <a:p>
            <a:pPr marL="800100" lvl="1" indent="-342900">
              <a:buAutoNum type="arabicPeriod"/>
            </a:pPr>
            <a:r>
              <a:rPr lang="en-US" dirty="0"/>
              <a:t>If it works (connection established), we will see a blinking cursor waiting for more inputs, otherwise the command would exit.  </a:t>
            </a:r>
            <a:r>
              <a:rPr lang="en-US" b="1" dirty="0"/>
              <a:t>(-v</a:t>
            </a:r>
            <a:r>
              <a:rPr lang="en-US" dirty="0"/>
              <a:t> for verbose, </a:t>
            </a:r>
            <a:r>
              <a:rPr lang="en-US" b="1" dirty="0"/>
              <a:t>-z</a:t>
            </a:r>
            <a:r>
              <a:rPr lang="en-US" dirty="0"/>
              <a:t> for zero input and output)</a:t>
            </a:r>
          </a:p>
          <a:p>
            <a:endParaRPr lang="en-US" dirty="0"/>
          </a:p>
        </p:txBody>
      </p:sp>
      <p:sp>
        <p:nvSpPr>
          <p:cNvPr id="8" name="TextBox 7">
            <a:extLst>
              <a:ext uri="{FF2B5EF4-FFF2-40B4-BE49-F238E27FC236}">
                <a16:creationId xmlns:a16="http://schemas.microsoft.com/office/drawing/2014/main" id="{0AC4967F-0E23-0E47-2233-D0CA17247F0B}"/>
              </a:ext>
            </a:extLst>
          </p:cNvPr>
          <p:cNvSpPr txBox="1"/>
          <p:nvPr/>
        </p:nvSpPr>
        <p:spPr>
          <a:xfrm>
            <a:off x="377952" y="4098637"/>
            <a:ext cx="6097554" cy="369332"/>
          </a:xfrm>
          <a:prstGeom prst="rect">
            <a:avLst/>
          </a:prstGeom>
          <a:noFill/>
        </p:spPr>
        <p:txBody>
          <a:bodyPr wrap="square">
            <a:spAutoFit/>
          </a:bodyPr>
          <a:lstStyle/>
          <a:p>
            <a:r>
              <a:rPr lang="en-US" b="1" dirty="0"/>
              <a:t>2. Test-</a:t>
            </a:r>
            <a:r>
              <a:rPr lang="en-US" b="1" dirty="0" err="1"/>
              <a:t>NetConnection</a:t>
            </a:r>
            <a:r>
              <a:rPr lang="en-US" dirty="0"/>
              <a:t> - Windows</a:t>
            </a:r>
          </a:p>
        </p:txBody>
      </p:sp>
      <p:pic>
        <p:nvPicPr>
          <p:cNvPr id="10" name="Picture 9">
            <a:extLst>
              <a:ext uri="{FF2B5EF4-FFF2-40B4-BE49-F238E27FC236}">
                <a16:creationId xmlns:a16="http://schemas.microsoft.com/office/drawing/2014/main" id="{244A4836-4972-1080-49E8-DC918186192A}"/>
              </a:ext>
            </a:extLst>
          </p:cNvPr>
          <p:cNvPicPr>
            <a:picLocks noChangeAspect="1"/>
          </p:cNvPicPr>
          <p:nvPr/>
        </p:nvPicPr>
        <p:blipFill>
          <a:blip r:embed="rId2"/>
          <a:stretch>
            <a:fillRect/>
          </a:stretch>
        </p:blipFill>
        <p:spPr>
          <a:xfrm>
            <a:off x="847344" y="2344311"/>
            <a:ext cx="8833104" cy="703639"/>
          </a:xfrm>
          <a:prstGeom prst="rect">
            <a:avLst/>
          </a:prstGeom>
        </p:spPr>
      </p:pic>
      <p:pic>
        <p:nvPicPr>
          <p:cNvPr id="12" name="Picture 11">
            <a:extLst>
              <a:ext uri="{FF2B5EF4-FFF2-40B4-BE49-F238E27FC236}">
                <a16:creationId xmlns:a16="http://schemas.microsoft.com/office/drawing/2014/main" id="{E7139B49-2D19-928E-003C-8C30AE25C5CE}"/>
              </a:ext>
            </a:extLst>
          </p:cNvPr>
          <p:cNvPicPr>
            <a:picLocks noChangeAspect="1"/>
          </p:cNvPicPr>
          <p:nvPr/>
        </p:nvPicPr>
        <p:blipFill>
          <a:blip r:embed="rId3"/>
          <a:stretch>
            <a:fillRect/>
          </a:stretch>
        </p:blipFill>
        <p:spPr>
          <a:xfrm>
            <a:off x="377952" y="3096354"/>
            <a:ext cx="10972800" cy="907277"/>
          </a:xfrm>
          <a:prstGeom prst="rect">
            <a:avLst/>
          </a:prstGeom>
        </p:spPr>
      </p:pic>
      <p:pic>
        <p:nvPicPr>
          <p:cNvPr id="14" name="Picture 13">
            <a:extLst>
              <a:ext uri="{FF2B5EF4-FFF2-40B4-BE49-F238E27FC236}">
                <a16:creationId xmlns:a16="http://schemas.microsoft.com/office/drawing/2014/main" id="{147DB139-A5E6-B219-8219-F1787178E313}"/>
              </a:ext>
            </a:extLst>
          </p:cNvPr>
          <p:cNvPicPr>
            <a:picLocks noChangeAspect="1"/>
          </p:cNvPicPr>
          <p:nvPr/>
        </p:nvPicPr>
        <p:blipFill>
          <a:blip r:embed="rId4"/>
          <a:stretch>
            <a:fillRect/>
          </a:stretch>
        </p:blipFill>
        <p:spPr>
          <a:xfrm>
            <a:off x="768095" y="4467969"/>
            <a:ext cx="7983489" cy="2218705"/>
          </a:xfrm>
          <a:prstGeom prst="rect">
            <a:avLst/>
          </a:prstGeom>
        </p:spPr>
      </p:pic>
    </p:spTree>
    <p:extLst>
      <p:ext uri="{BB962C8B-B14F-4D97-AF65-F5344CB8AC3E}">
        <p14:creationId xmlns:p14="http://schemas.microsoft.com/office/powerpoint/2010/main" val="293562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CEBF-60AF-FAFB-EE7D-0E8D739140F8}"/>
              </a:ext>
            </a:extLst>
          </p:cNvPr>
          <p:cNvSpPr>
            <a:spLocks noGrp="1"/>
          </p:cNvSpPr>
          <p:nvPr>
            <p:ph type="title"/>
          </p:nvPr>
        </p:nvSpPr>
        <p:spPr>
          <a:xfrm>
            <a:off x="0" y="0"/>
            <a:ext cx="11353800" cy="997331"/>
          </a:xfrm>
        </p:spPr>
        <p:txBody>
          <a:bodyPr>
            <a:normAutofit fontScale="90000"/>
          </a:bodyPr>
          <a:lstStyle/>
          <a:p>
            <a:r>
              <a:rPr lang="en-US" b="0" i="0" dirty="0">
                <a:solidFill>
                  <a:srgbClr val="1F1F1F"/>
                </a:solidFill>
                <a:effectLst/>
                <a:latin typeface="Source Sans Pro" panose="020B0503030403020204" pitchFamily="34" charset="0"/>
              </a:rPr>
              <a:t>Supplemental Reading for Testing Port Connectivity</a:t>
            </a:r>
            <a:endParaRPr lang="en-US" dirty="0"/>
          </a:p>
        </p:txBody>
      </p:sp>
      <p:sp>
        <p:nvSpPr>
          <p:cNvPr id="9" name="TextBox 8">
            <a:extLst>
              <a:ext uri="{FF2B5EF4-FFF2-40B4-BE49-F238E27FC236}">
                <a16:creationId xmlns:a16="http://schemas.microsoft.com/office/drawing/2014/main" id="{A5DA1B8E-8790-6A02-BB56-80488457B5ED}"/>
              </a:ext>
            </a:extLst>
          </p:cNvPr>
          <p:cNvSpPr txBox="1"/>
          <p:nvPr/>
        </p:nvSpPr>
        <p:spPr>
          <a:xfrm>
            <a:off x="118872" y="868680"/>
            <a:ext cx="11353800" cy="1754326"/>
          </a:xfrm>
          <a:prstGeom prst="rect">
            <a:avLst/>
          </a:prstGeom>
          <a:noFill/>
        </p:spPr>
        <p:txBody>
          <a:bodyPr wrap="square" rtlCol="0">
            <a:spAutoFit/>
          </a:bodyPr>
          <a:lstStyle/>
          <a:p>
            <a:pPr algn="l"/>
            <a:r>
              <a:rPr lang="en-US" b="0" i="0" dirty="0">
                <a:solidFill>
                  <a:srgbClr val="1F1F1F"/>
                </a:solidFill>
                <a:effectLst/>
                <a:latin typeface="Source Sans Pro" panose="020B0503030403020204" pitchFamily="34" charset="0"/>
              </a:rPr>
              <a:t>Sometimes, you need to know if network connectivity is working at the transport layer. For this, there are two super powerful tools at your disposal: </a:t>
            </a:r>
            <a:r>
              <a:rPr lang="en-US" b="1" i="0" u="sng" dirty="0" err="1">
                <a:solidFill>
                  <a:srgbClr val="0056D2"/>
                </a:solidFill>
                <a:effectLst/>
                <a:latin typeface="unset"/>
                <a:hlinkClick r:id="rId2"/>
              </a:rPr>
              <a:t>Netcat</a:t>
            </a:r>
            <a:r>
              <a:rPr lang="en-US" b="1" i="0" u="sng" dirty="0">
                <a:solidFill>
                  <a:srgbClr val="0056D2"/>
                </a:solidFill>
                <a:effectLst/>
                <a:latin typeface="unset"/>
                <a:hlinkClick r:id="rId2"/>
              </a:rPr>
              <a:t> (</a:t>
            </a:r>
            <a:r>
              <a:rPr lang="en-US" b="1" i="0" u="sng" dirty="0" err="1">
                <a:solidFill>
                  <a:srgbClr val="0056D2"/>
                </a:solidFill>
                <a:effectLst/>
                <a:latin typeface="unset"/>
                <a:hlinkClick r:id="rId2"/>
              </a:rPr>
              <a:t>nc</a:t>
            </a:r>
            <a:r>
              <a:rPr lang="en-US" b="1" i="0" u="sng" dirty="0">
                <a:solidFill>
                  <a:srgbClr val="0056D2"/>
                </a:solidFill>
                <a:effectLst/>
                <a:latin typeface="unset"/>
                <a:hlinkClick r:id="rId2"/>
              </a:rPr>
              <a:t>)</a:t>
            </a:r>
            <a:r>
              <a:rPr lang="en-US" b="0" i="0" dirty="0">
                <a:solidFill>
                  <a:srgbClr val="1F1F1F"/>
                </a:solidFill>
                <a:effectLst/>
                <a:latin typeface="Source Sans Pro" panose="020B0503030403020204" pitchFamily="34" charset="0"/>
              </a:rPr>
              <a:t> on Linux and macOS, and </a:t>
            </a:r>
            <a:r>
              <a:rPr lang="en-US" b="1" i="0" u="sng" dirty="0">
                <a:solidFill>
                  <a:srgbClr val="0056D2"/>
                </a:solidFill>
                <a:effectLst/>
                <a:latin typeface="unset"/>
                <a:hlinkClick r:id="rId3"/>
              </a:rPr>
              <a:t>Test-</a:t>
            </a:r>
            <a:r>
              <a:rPr lang="en-US" b="1" i="0" u="sng" dirty="0" err="1">
                <a:solidFill>
                  <a:srgbClr val="0056D2"/>
                </a:solidFill>
                <a:effectLst/>
                <a:latin typeface="unset"/>
                <a:hlinkClick r:id="rId3"/>
              </a:rPr>
              <a:t>NetConnection</a:t>
            </a:r>
            <a:r>
              <a:rPr lang="en-US" b="0" i="0" dirty="0">
                <a:solidFill>
                  <a:srgbClr val="1F1F1F"/>
                </a:solidFill>
                <a:effectLst/>
                <a:latin typeface="Source Sans Pro" panose="020B0503030403020204" pitchFamily="34" charset="0"/>
              </a:rPr>
              <a:t> on Windows. </a:t>
            </a:r>
          </a:p>
          <a:p>
            <a:pPr algn="l"/>
            <a:r>
              <a:rPr lang="en-US" b="0" i="0" dirty="0">
                <a:solidFill>
                  <a:srgbClr val="1F1F1F"/>
                </a:solidFill>
                <a:effectLst/>
                <a:latin typeface="Source Sans Pro" panose="020B0503030403020204" pitchFamily="34" charset="0"/>
              </a:rPr>
              <a:t>The </a:t>
            </a:r>
            <a:r>
              <a:rPr lang="en-US" b="0" i="0" dirty="0" err="1">
                <a:solidFill>
                  <a:srgbClr val="1F1F1F"/>
                </a:solidFill>
                <a:effectLst/>
                <a:latin typeface="Source Sans Pro" panose="020B0503030403020204" pitchFamily="34" charset="0"/>
              </a:rPr>
              <a:t>Netcat</a:t>
            </a:r>
            <a:r>
              <a:rPr lang="en-US" b="0" i="0" dirty="0">
                <a:solidFill>
                  <a:srgbClr val="1F1F1F"/>
                </a:solidFill>
                <a:effectLst/>
                <a:latin typeface="Source Sans Pro" panose="020B0503030403020204" pitchFamily="34" charset="0"/>
              </a:rPr>
              <a:t> tool can be run through the command </a:t>
            </a:r>
            <a:r>
              <a:rPr lang="en-US" b="0" i="0" dirty="0" err="1">
                <a:solidFill>
                  <a:srgbClr val="1F1F1F"/>
                </a:solidFill>
                <a:effectLst/>
                <a:latin typeface="Source Sans Pro" panose="020B0503030403020204" pitchFamily="34" charset="0"/>
              </a:rPr>
              <a:t>nc</a:t>
            </a:r>
            <a:r>
              <a:rPr lang="en-US" b="0" i="0" dirty="0">
                <a:solidFill>
                  <a:srgbClr val="1F1F1F"/>
                </a:solidFill>
                <a:effectLst/>
                <a:latin typeface="Source Sans Pro" panose="020B0503030403020204" pitchFamily="34" charset="0"/>
              </a:rPr>
              <a:t>, and has two mandatory arguments, a host and a port. Running this command would try to establish a connection on port 80 to google.com:</a:t>
            </a:r>
          </a:p>
          <a:p>
            <a:br>
              <a:rPr lang="en-US" dirty="0"/>
            </a:br>
            <a:endParaRPr lang="en-US" dirty="0"/>
          </a:p>
        </p:txBody>
      </p:sp>
      <p:pic>
        <p:nvPicPr>
          <p:cNvPr id="1050" name="Picture 26">
            <a:extLst>
              <a:ext uri="{FF2B5EF4-FFF2-40B4-BE49-F238E27FC236}">
                <a16:creationId xmlns:a16="http://schemas.microsoft.com/office/drawing/2014/main" id="{997C2C60-18EF-BCF2-223E-D9E472248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72" y="2062557"/>
            <a:ext cx="3100975" cy="60343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C479785C-AD88-29CD-27BE-7152BDA9BDF3}"/>
              </a:ext>
            </a:extLst>
          </p:cNvPr>
          <p:cNvSpPr txBox="1"/>
          <p:nvPr/>
        </p:nvSpPr>
        <p:spPr>
          <a:xfrm>
            <a:off x="204399" y="2623005"/>
            <a:ext cx="11783202" cy="1200329"/>
          </a:xfrm>
          <a:prstGeom prst="rect">
            <a:avLst/>
          </a:prstGeom>
          <a:noFill/>
        </p:spPr>
        <p:txBody>
          <a:bodyPr wrap="square">
            <a:spAutoFit/>
          </a:bodyPr>
          <a:lstStyle/>
          <a:p>
            <a:pPr algn="l"/>
            <a:r>
              <a:rPr lang="en-US" b="0" i="0" dirty="0">
                <a:solidFill>
                  <a:srgbClr val="1F1F1F"/>
                </a:solidFill>
                <a:effectLst/>
                <a:latin typeface="Source Sans Pro" panose="020B0503030403020204" pitchFamily="34" charset="0"/>
              </a:rPr>
              <a:t>If the connection fails, the command will exit. If it succeeds, you'll see a blinking cursor, waiting for more input. This is a way for you to actually send application layer data to the listening service from your own keyboard. If you're really only curious about the status of a report, you can issue the command, with a -z flag, which stands for zero input/output mode. A -v flag, which stands for verbose, is also useful in this scenario. So now, the command looks like this:</a:t>
            </a:r>
            <a:endParaRPr lang="en-US" dirty="0"/>
          </a:p>
        </p:txBody>
      </p:sp>
      <p:pic>
        <p:nvPicPr>
          <p:cNvPr id="1052" name="Picture 28">
            <a:extLst>
              <a:ext uri="{FF2B5EF4-FFF2-40B4-BE49-F238E27FC236}">
                <a16:creationId xmlns:a16="http://schemas.microsoft.com/office/drawing/2014/main" id="{98366C7B-21B3-CDD5-660A-579FCF0E86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98" y="3817138"/>
            <a:ext cx="3279465" cy="66862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EC475AB-38B9-4C34-AC51-ED01FDE91CE1}"/>
              </a:ext>
            </a:extLst>
          </p:cNvPr>
          <p:cNvSpPr txBox="1"/>
          <p:nvPr/>
        </p:nvSpPr>
        <p:spPr>
          <a:xfrm>
            <a:off x="204397" y="4512469"/>
            <a:ext cx="11637843" cy="646331"/>
          </a:xfrm>
          <a:prstGeom prst="rect">
            <a:avLst/>
          </a:prstGeom>
          <a:noFill/>
        </p:spPr>
        <p:txBody>
          <a:bodyPr wrap="square">
            <a:spAutoFit/>
          </a:bodyPr>
          <a:lstStyle/>
          <a:p>
            <a:pPr algn="l"/>
            <a:r>
              <a:rPr lang="en-US" b="0" i="0" dirty="0">
                <a:solidFill>
                  <a:srgbClr val="1F1F1F"/>
                </a:solidFill>
                <a:effectLst/>
                <a:latin typeface="Source Sans Pro" panose="020B0503030403020204" pitchFamily="34" charset="0"/>
              </a:rPr>
              <a:t>By issuing the </a:t>
            </a:r>
            <a:r>
              <a:rPr lang="en-US" b="0" i="0" dirty="0" err="1">
                <a:solidFill>
                  <a:srgbClr val="1F1F1F"/>
                </a:solidFill>
                <a:effectLst/>
                <a:latin typeface="Source Sans Pro" panose="020B0503030403020204" pitchFamily="34" charset="0"/>
              </a:rPr>
              <a:t>netcat</a:t>
            </a:r>
            <a:r>
              <a:rPr lang="en-US" b="0" i="0" dirty="0">
                <a:solidFill>
                  <a:srgbClr val="1F1F1F"/>
                </a:solidFill>
                <a:effectLst/>
                <a:latin typeface="Source Sans Pro" panose="020B0503030403020204" pitchFamily="34" charset="0"/>
              </a:rPr>
              <a:t> command with the -Z and -V flags, the command's output will simply tell you if a connection to the port in question is possible or not, like this:</a:t>
            </a:r>
            <a:endParaRPr lang="en-US" dirty="0"/>
          </a:p>
        </p:txBody>
      </p:sp>
      <p:pic>
        <p:nvPicPr>
          <p:cNvPr id="1054" name="Picture 30">
            <a:extLst>
              <a:ext uri="{FF2B5EF4-FFF2-40B4-BE49-F238E27FC236}">
                <a16:creationId xmlns:a16="http://schemas.microsoft.com/office/drawing/2014/main" id="{E94E3499-08B0-F4E8-D4C2-29A47196D0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399" y="5405153"/>
            <a:ext cx="8976177" cy="43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676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591253-4850-8F1D-207E-E469FCBF5F38}"/>
              </a:ext>
            </a:extLst>
          </p:cNvPr>
          <p:cNvSpPr txBox="1"/>
          <p:nvPr/>
        </p:nvSpPr>
        <p:spPr>
          <a:xfrm>
            <a:off x="212598" y="242191"/>
            <a:ext cx="11647170" cy="1754326"/>
          </a:xfrm>
          <a:prstGeom prst="rect">
            <a:avLst/>
          </a:prstGeom>
          <a:noFill/>
        </p:spPr>
        <p:txBody>
          <a:bodyPr wrap="square">
            <a:spAutoFit/>
          </a:bodyPr>
          <a:lstStyle/>
          <a:p>
            <a:pPr algn="l"/>
            <a:r>
              <a:rPr lang="en-US" b="0" i="0" dirty="0">
                <a:solidFill>
                  <a:srgbClr val="1F1F1F"/>
                </a:solidFill>
                <a:effectLst/>
                <a:latin typeface="Source Sans Pro" panose="020B0503030403020204" pitchFamily="34" charset="0"/>
              </a:rPr>
              <a:t>On Windows, Test-</a:t>
            </a:r>
            <a:r>
              <a:rPr lang="en-US" b="0" i="0" dirty="0" err="1">
                <a:solidFill>
                  <a:srgbClr val="1F1F1F"/>
                </a:solidFill>
                <a:effectLst/>
                <a:latin typeface="Source Sans Pro" panose="020B0503030403020204" pitchFamily="34" charset="0"/>
              </a:rPr>
              <a:t>NetConnection</a:t>
            </a:r>
            <a:r>
              <a:rPr lang="en-US" b="0" i="0" dirty="0">
                <a:solidFill>
                  <a:srgbClr val="1F1F1F"/>
                </a:solidFill>
                <a:effectLst/>
                <a:latin typeface="Source Sans Pro" panose="020B0503030403020204" pitchFamily="34" charset="0"/>
              </a:rPr>
              <a:t> is a command with some similar functionality. If you run Test-</a:t>
            </a:r>
            <a:r>
              <a:rPr lang="en-US" b="0" i="0" dirty="0" err="1">
                <a:solidFill>
                  <a:srgbClr val="1F1F1F"/>
                </a:solidFill>
                <a:effectLst/>
                <a:latin typeface="Source Sans Pro" panose="020B0503030403020204" pitchFamily="34" charset="0"/>
              </a:rPr>
              <a:t>NetConnection</a:t>
            </a:r>
            <a:r>
              <a:rPr lang="en-US" b="0" i="0" dirty="0">
                <a:solidFill>
                  <a:srgbClr val="1F1F1F"/>
                </a:solidFill>
                <a:effectLst/>
                <a:latin typeface="Source Sans Pro" panose="020B0503030403020204" pitchFamily="34" charset="0"/>
              </a:rPr>
              <a:t> with only a host specified, it will default to using an ICMP echo request, much like the program ping. But, it will display way more data, including the data link layer protocol being used. When you issue Test-</a:t>
            </a:r>
            <a:r>
              <a:rPr lang="en-US" b="0" i="0" dirty="0" err="1">
                <a:solidFill>
                  <a:srgbClr val="1F1F1F"/>
                </a:solidFill>
                <a:effectLst/>
                <a:latin typeface="Source Sans Pro" panose="020B0503030403020204" pitchFamily="34" charset="0"/>
              </a:rPr>
              <a:t>NetConnection</a:t>
            </a:r>
            <a:r>
              <a:rPr lang="en-US" b="0" i="0" dirty="0">
                <a:solidFill>
                  <a:srgbClr val="1F1F1F"/>
                </a:solidFill>
                <a:effectLst/>
                <a:latin typeface="Source Sans Pro" panose="020B0503030403020204" pitchFamily="34" charset="0"/>
              </a:rPr>
              <a:t> with the -Port flag, you can ask it to test connectivity to a specific port. For example, this command tests a TCP connection to google.com:</a:t>
            </a:r>
          </a:p>
          <a:p>
            <a:br>
              <a:rPr lang="en-US" dirty="0"/>
            </a:br>
            <a:endParaRPr lang="en-US" dirty="0"/>
          </a:p>
        </p:txBody>
      </p:sp>
      <p:pic>
        <p:nvPicPr>
          <p:cNvPr id="2050" name="Picture 2">
            <a:extLst>
              <a:ext uri="{FF2B5EF4-FFF2-40B4-BE49-F238E27FC236}">
                <a16:creationId xmlns:a16="http://schemas.microsoft.com/office/drawing/2014/main" id="{A4C14163-9580-B7F8-855D-BA09CA677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98" y="1609194"/>
            <a:ext cx="6284767" cy="3538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280B93-92FA-9381-F953-34A387190CEA}"/>
              </a:ext>
            </a:extLst>
          </p:cNvPr>
          <p:cNvSpPr txBox="1"/>
          <p:nvPr/>
        </p:nvSpPr>
        <p:spPr>
          <a:xfrm>
            <a:off x="212598" y="2164003"/>
            <a:ext cx="7989570" cy="369332"/>
          </a:xfrm>
          <a:prstGeom prst="rect">
            <a:avLst/>
          </a:prstGeom>
          <a:noFill/>
        </p:spPr>
        <p:txBody>
          <a:bodyPr wrap="square">
            <a:spAutoFit/>
          </a:bodyPr>
          <a:lstStyle/>
          <a:p>
            <a:r>
              <a:rPr lang="en-US" b="0" i="0" dirty="0">
                <a:solidFill>
                  <a:srgbClr val="1F1F1F"/>
                </a:solidFill>
                <a:effectLst/>
                <a:latin typeface="Source Sans Pro" panose="020B0503030403020204" pitchFamily="34" charset="0"/>
              </a:rPr>
              <a:t>Test-</a:t>
            </a:r>
            <a:r>
              <a:rPr lang="en-US" b="0" i="0" dirty="0" err="1">
                <a:solidFill>
                  <a:srgbClr val="1F1F1F"/>
                </a:solidFill>
                <a:effectLst/>
                <a:latin typeface="Source Sans Pro" panose="020B0503030403020204" pitchFamily="34" charset="0"/>
              </a:rPr>
              <a:t>NetConnection</a:t>
            </a:r>
            <a:r>
              <a:rPr lang="en-US" b="0" i="0" dirty="0">
                <a:solidFill>
                  <a:srgbClr val="1F1F1F"/>
                </a:solidFill>
                <a:effectLst/>
                <a:latin typeface="Source Sans Pro" panose="020B0503030403020204" pitchFamily="34" charset="0"/>
              </a:rPr>
              <a:t> will return output that looks something like this: </a:t>
            </a:r>
            <a:endParaRPr lang="en-US" dirty="0"/>
          </a:p>
        </p:txBody>
      </p:sp>
      <p:pic>
        <p:nvPicPr>
          <p:cNvPr id="2052" name="Picture 4">
            <a:extLst>
              <a:ext uri="{FF2B5EF4-FFF2-40B4-BE49-F238E27FC236}">
                <a16:creationId xmlns:a16="http://schemas.microsoft.com/office/drawing/2014/main" id="{F5AD8487-4B28-EC33-5EC8-40B1C6A4D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98" y="2753806"/>
            <a:ext cx="3990235" cy="17816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ABD4405-C253-0B64-A992-9F230A586BC1}"/>
              </a:ext>
            </a:extLst>
          </p:cNvPr>
          <p:cNvSpPr txBox="1"/>
          <p:nvPr/>
        </p:nvSpPr>
        <p:spPr>
          <a:xfrm>
            <a:off x="212598" y="4755895"/>
            <a:ext cx="11647170" cy="1200329"/>
          </a:xfrm>
          <a:prstGeom prst="rect">
            <a:avLst/>
          </a:prstGeom>
          <a:noFill/>
        </p:spPr>
        <p:txBody>
          <a:bodyPr wrap="square">
            <a:spAutoFit/>
          </a:bodyPr>
          <a:lstStyle/>
          <a:p>
            <a:r>
              <a:rPr lang="en-US" b="0" i="0" dirty="0">
                <a:solidFill>
                  <a:srgbClr val="1F1F1F"/>
                </a:solidFill>
                <a:effectLst/>
                <a:latin typeface="Source Sans Pro" panose="020B0503030403020204" pitchFamily="34" charset="0"/>
              </a:rPr>
              <a:t>It's important to call out that both </a:t>
            </a:r>
            <a:r>
              <a:rPr lang="en-US" b="0" i="0" dirty="0" err="1">
                <a:solidFill>
                  <a:srgbClr val="1F1F1F"/>
                </a:solidFill>
                <a:effectLst/>
                <a:latin typeface="Source Sans Pro" panose="020B0503030403020204" pitchFamily="34" charset="0"/>
              </a:rPr>
              <a:t>netcat</a:t>
            </a:r>
            <a:r>
              <a:rPr lang="en-US" b="0" i="0" dirty="0">
                <a:solidFill>
                  <a:srgbClr val="1F1F1F"/>
                </a:solidFill>
                <a:effectLst/>
                <a:latin typeface="Source Sans Pro" panose="020B0503030403020204" pitchFamily="34" charset="0"/>
              </a:rPr>
              <a:t> and Test-</a:t>
            </a:r>
            <a:r>
              <a:rPr lang="en-US" b="0" i="0" dirty="0" err="1">
                <a:solidFill>
                  <a:srgbClr val="1F1F1F"/>
                </a:solidFill>
                <a:effectLst/>
                <a:latin typeface="Source Sans Pro" panose="020B0503030403020204" pitchFamily="34" charset="0"/>
              </a:rPr>
              <a:t>NetConnection</a:t>
            </a:r>
            <a:r>
              <a:rPr lang="en-US" b="0" i="0" dirty="0">
                <a:solidFill>
                  <a:srgbClr val="1F1F1F"/>
                </a:solidFill>
                <a:effectLst/>
                <a:latin typeface="Source Sans Pro" panose="020B0503030403020204" pitchFamily="34" charset="0"/>
              </a:rPr>
              <a:t> are way more powerful than the brief port connectivity examples we've covered here. In fact, they're such complex tools that covering all of their functionality would be too much for one video. You should read up about all of the other things these super powerful tools can do in the Wikipedia article for </a:t>
            </a:r>
            <a:r>
              <a:rPr lang="en-US" b="0" i="0" u="sng" dirty="0" err="1">
                <a:solidFill>
                  <a:srgbClr val="0056D2"/>
                </a:solidFill>
                <a:effectLst/>
                <a:latin typeface="Source Sans Pro" panose="020B0503030403020204" pitchFamily="34" charset="0"/>
                <a:hlinkClick r:id="rId4"/>
              </a:rPr>
              <a:t>Netcat</a:t>
            </a:r>
            <a:r>
              <a:rPr lang="en-US" b="0" i="0" u="sng" dirty="0">
                <a:solidFill>
                  <a:srgbClr val="0056D2"/>
                </a:solidFill>
                <a:effectLst/>
                <a:latin typeface="Source Sans Pro" panose="020B0503030403020204" pitchFamily="34" charset="0"/>
                <a:hlinkClick r:id="rId4"/>
              </a:rPr>
              <a:t> (</a:t>
            </a:r>
            <a:r>
              <a:rPr lang="en-US" b="0" i="0" u="sng" dirty="0" err="1">
                <a:solidFill>
                  <a:srgbClr val="0056D2"/>
                </a:solidFill>
                <a:effectLst/>
                <a:latin typeface="Source Sans Pro" panose="020B0503030403020204" pitchFamily="34" charset="0"/>
                <a:hlinkClick r:id="rId4"/>
              </a:rPr>
              <a:t>nc</a:t>
            </a:r>
            <a:r>
              <a:rPr lang="en-US" b="0" i="0" u="sng" dirty="0">
                <a:solidFill>
                  <a:srgbClr val="0056D2"/>
                </a:solidFill>
                <a:effectLst/>
                <a:latin typeface="Source Sans Pro" panose="020B0503030403020204" pitchFamily="34" charset="0"/>
                <a:hlinkClick r:id="rId4"/>
              </a:rPr>
              <a:t>)</a:t>
            </a:r>
            <a:r>
              <a:rPr lang="en-US" b="0" i="0" dirty="0">
                <a:solidFill>
                  <a:srgbClr val="1F1F1F"/>
                </a:solidFill>
                <a:effectLst/>
                <a:latin typeface="Source Sans Pro" panose="020B0503030403020204" pitchFamily="34" charset="0"/>
              </a:rPr>
              <a:t>, and in the documentation for </a:t>
            </a:r>
            <a:r>
              <a:rPr lang="en-US" b="0" i="0" u="sng" dirty="0">
                <a:solidFill>
                  <a:srgbClr val="0056D2"/>
                </a:solidFill>
                <a:effectLst/>
                <a:latin typeface="Source Sans Pro" panose="020B0503030403020204" pitchFamily="34" charset="0"/>
                <a:hlinkClick r:id="rId5"/>
              </a:rPr>
              <a:t>Test-</a:t>
            </a:r>
            <a:r>
              <a:rPr lang="en-US" b="0" i="0" u="sng" dirty="0" err="1">
                <a:solidFill>
                  <a:srgbClr val="0056D2"/>
                </a:solidFill>
                <a:effectLst/>
                <a:latin typeface="Source Sans Pro" panose="020B0503030403020204" pitchFamily="34" charset="0"/>
                <a:hlinkClick r:id="rId5"/>
              </a:rPr>
              <a:t>NetConnection</a:t>
            </a:r>
            <a:r>
              <a:rPr lang="en-US" b="0" i="0" dirty="0">
                <a:solidFill>
                  <a:srgbClr val="1F1F1F"/>
                </a:solidFill>
                <a:effectLst/>
                <a:latin typeface="Source Sans Pro" panose="020B0503030403020204" pitchFamily="34" charset="0"/>
              </a:rPr>
              <a:t>.</a:t>
            </a:r>
            <a:endParaRPr lang="en-US" dirty="0"/>
          </a:p>
        </p:txBody>
      </p:sp>
    </p:spTree>
    <p:extLst>
      <p:ext uri="{BB962C8B-B14F-4D97-AF65-F5344CB8AC3E}">
        <p14:creationId xmlns:p14="http://schemas.microsoft.com/office/powerpoint/2010/main" val="238585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D7D79-07F6-86E7-2131-1575650C0463}"/>
              </a:ext>
            </a:extLst>
          </p:cNvPr>
          <p:cNvSpPr>
            <a:spLocks noGrp="1"/>
          </p:cNvSpPr>
          <p:nvPr>
            <p:ph type="title"/>
          </p:nvPr>
        </p:nvSpPr>
        <p:spPr>
          <a:xfrm>
            <a:off x="0" y="0"/>
            <a:ext cx="7336536" cy="686435"/>
          </a:xfrm>
        </p:spPr>
        <p:txBody>
          <a:bodyPr>
            <a:normAutofit fontScale="90000"/>
          </a:bodyPr>
          <a:lstStyle/>
          <a:p>
            <a:r>
              <a:rPr lang="en-US" b="0" i="0" dirty="0">
                <a:solidFill>
                  <a:srgbClr val="1F1F1F"/>
                </a:solidFill>
                <a:effectLst/>
                <a:latin typeface="Source Sans Pro" panose="020B0503030403020204" pitchFamily="34" charset="0"/>
              </a:rPr>
              <a:t>Name Resolution Tools</a:t>
            </a:r>
            <a:endParaRPr lang="en-US" dirty="0"/>
          </a:p>
        </p:txBody>
      </p:sp>
      <p:sp>
        <p:nvSpPr>
          <p:cNvPr id="4" name="TextBox 3">
            <a:extLst>
              <a:ext uri="{FF2B5EF4-FFF2-40B4-BE49-F238E27FC236}">
                <a16:creationId xmlns:a16="http://schemas.microsoft.com/office/drawing/2014/main" id="{D2C5BFF2-5C80-F660-95F7-9F5674FB6BAB}"/>
              </a:ext>
            </a:extLst>
          </p:cNvPr>
          <p:cNvSpPr txBox="1"/>
          <p:nvPr/>
        </p:nvSpPr>
        <p:spPr>
          <a:xfrm>
            <a:off x="173736" y="850392"/>
            <a:ext cx="7336536" cy="369332"/>
          </a:xfrm>
          <a:prstGeom prst="rect">
            <a:avLst/>
          </a:prstGeom>
          <a:noFill/>
        </p:spPr>
        <p:txBody>
          <a:bodyPr wrap="square" rtlCol="0">
            <a:spAutoFit/>
          </a:bodyPr>
          <a:lstStyle/>
          <a:p>
            <a:r>
              <a:rPr lang="en-US" dirty="0" err="1"/>
              <a:t>Nslookup</a:t>
            </a:r>
            <a:r>
              <a:rPr lang="en-US" dirty="0"/>
              <a:t> – works for all operation system (check the lookup table)</a:t>
            </a:r>
          </a:p>
        </p:txBody>
      </p:sp>
      <p:pic>
        <p:nvPicPr>
          <p:cNvPr id="6" name="Picture 5">
            <a:extLst>
              <a:ext uri="{FF2B5EF4-FFF2-40B4-BE49-F238E27FC236}">
                <a16:creationId xmlns:a16="http://schemas.microsoft.com/office/drawing/2014/main" id="{84F32D64-D55B-0D5F-15A3-FADA82FAA627}"/>
              </a:ext>
            </a:extLst>
          </p:cNvPr>
          <p:cNvPicPr>
            <a:picLocks noChangeAspect="1"/>
          </p:cNvPicPr>
          <p:nvPr/>
        </p:nvPicPr>
        <p:blipFill>
          <a:blip r:embed="rId2"/>
          <a:stretch>
            <a:fillRect/>
          </a:stretch>
        </p:blipFill>
        <p:spPr>
          <a:xfrm>
            <a:off x="251926" y="1299706"/>
            <a:ext cx="5598367" cy="2577362"/>
          </a:xfrm>
          <a:prstGeom prst="rect">
            <a:avLst/>
          </a:prstGeom>
        </p:spPr>
      </p:pic>
      <p:pic>
        <p:nvPicPr>
          <p:cNvPr id="8" name="Picture 7">
            <a:extLst>
              <a:ext uri="{FF2B5EF4-FFF2-40B4-BE49-F238E27FC236}">
                <a16:creationId xmlns:a16="http://schemas.microsoft.com/office/drawing/2014/main" id="{24B730A5-FBBA-7FEB-EEAE-F6E29807D67C}"/>
              </a:ext>
            </a:extLst>
          </p:cNvPr>
          <p:cNvPicPr>
            <a:picLocks noChangeAspect="1"/>
          </p:cNvPicPr>
          <p:nvPr/>
        </p:nvPicPr>
        <p:blipFill>
          <a:blip r:embed="rId3"/>
          <a:stretch>
            <a:fillRect/>
          </a:stretch>
        </p:blipFill>
        <p:spPr>
          <a:xfrm>
            <a:off x="7982960" y="434507"/>
            <a:ext cx="3711495" cy="6171565"/>
          </a:xfrm>
          <a:prstGeom prst="rect">
            <a:avLst/>
          </a:prstGeom>
        </p:spPr>
      </p:pic>
      <p:sp>
        <p:nvSpPr>
          <p:cNvPr id="9" name="TextBox 8">
            <a:extLst>
              <a:ext uri="{FF2B5EF4-FFF2-40B4-BE49-F238E27FC236}">
                <a16:creationId xmlns:a16="http://schemas.microsoft.com/office/drawing/2014/main" id="{6622CD57-046B-3677-E361-B546E5494B1B}"/>
              </a:ext>
            </a:extLst>
          </p:cNvPr>
          <p:cNvSpPr txBox="1"/>
          <p:nvPr/>
        </p:nvSpPr>
        <p:spPr>
          <a:xfrm>
            <a:off x="251926" y="4170784"/>
            <a:ext cx="6932645" cy="646331"/>
          </a:xfrm>
          <a:prstGeom prst="rect">
            <a:avLst/>
          </a:prstGeom>
          <a:noFill/>
        </p:spPr>
        <p:txBody>
          <a:bodyPr wrap="square" rtlCol="0">
            <a:spAutoFit/>
          </a:bodyPr>
          <a:lstStyle/>
          <a:p>
            <a:r>
              <a:rPr lang="en-US" dirty="0"/>
              <a:t>For activating the interactive model, just type </a:t>
            </a:r>
            <a:r>
              <a:rPr lang="en-US" dirty="0" err="1"/>
              <a:t>nslookup</a:t>
            </a:r>
            <a:r>
              <a:rPr lang="en-US" dirty="0"/>
              <a:t> and hit the enter</a:t>
            </a:r>
          </a:p>
          <a:p>
            <a:endParaRPr lang="en-US" dirty="0"/>
          </a:p>
        </p:txBody>
      </p:sp>
    </p:spTree>
    <p:extLst>
      <p:ext uri="{BB962C8B-B14F-4D97-AF65-F5344CB8AC3E}">
        <p14:creationId xmlns:p14="http://schemas.microsoft.com/office/powerpoint/2010/main" val="2424126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1037</Words>
  <Application>Microsoft Office PowerPoint</Application>
  <PresentationFormat>Widescreen</PresentationFormat>
  <Paragraphs>63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unset</vt:lpstr>
      <vt:lpstr>Arial</vt:lpstr>
      <vt:lpstr>Calibri</vt:lpstr>
      <vt:lpstr>Calibri Light</vt:lpstr>
      <vt:lpstr>Source Sans Pro</vt:lpstr>
      <vt:lpstr>Office Theme</vt:lpstr>
      <vt:lpstr>PowerPoint Presentation</vt:lpstr>
      <vt:lpstr>ICMP(Internet Control Message Protocol)</vt:lpstr>
      <vt:lpstr>Ping</vt:lpstr>
      <vt:lpstr>Traceroute</vt:lpstr>
      <vt:lpstr>Traceroute</vt:lpstr>
      <vt:lpstr>Testing Port Connectivity</vt:lpstr>
      <vt:lpstr>Supplemental Reading for Testing Port Connectivity</vt:lpstr>
      <vt:lpstr>PowerPoint Presentation</vt:lpstr>
      <vt:lpstr>Name Resolution Tools</vt:lpstr>
      <vt:lpstr>Public DNS Servers</vt:lpstr>
      <vt:lpstr>DNS Registration and Expiration</vt:lpstr>
      <vt:lpstr>PowerPoint Presentation</vt:lpstr>
      <vt:lpstr>PowerPoint Presentation</vt:lpstr>
      <vt:lpstr>PowerPoint Presentation</vt:lpstr>
      <vt:lpstr>Cloud Storage</vt:lpstr>
      <vt:lpstr>IPv6 Headers</vt:lpstr>
      <vt:lpstr>IPv6 Headers</vt:lpstr>
      <vt:lpstr>IPV4 and IPV6 Co-exist</vt:lpstr>
      <vt:lpstr>Supplemental Reading for IPv6 and IPv4 Harmony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 Yalin</dc:creator>
  <cp:lastModifiedBy>Yang, Yalin</cp:lastModifiedBy>
  <cp:revision>3</cp:revision>
  <dcterms:created xsi:type="dcterms:W3CDTF">2022-05-06T16:23:43Z</dcterms:created>
  <dcterms:modified xsi:type="dcterms:W3CDTF">2022-05-07T02:54:53Z</dcterms:modified>
</cp:coreProperties>
</file>